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2"/>
  </p:notesMasterIdLst>
  <p:sldIdLst>
    <p:sldId id="256" r:id="rId2"/>
    <p:sldId id="261" r:id="rId3"/>
    <p:sldId id="259" r:id="rId4"/>
    <p:sldId id="264" r:id="rId5"/>
    <p:sldId id="265" r:id="rId6"/>
    <p:sldId id="263" r:id="rId7"/>
    <p:sldId id="299" r:id="rId8"/>
    <p:sldId id="307" r:id="rId9"/>
    <p:sldId id="301" r:id="rId10"/>
    <p:sldId id="268" r:id="rId11"/>
    <p:sldId id="305" r:id="rId12"/>
    <p:sldId id="267" r:id="rId13"/>
    <p:sldId id="311" r:id="rId14"/>
    <p:sldId id="309" r:id="rId15"/>
    <p:sldId id="306" r:id="rId16"/>
    <p:sldId id="310" r:id="rId17"/>
    <p:sldId id="302" r:id="rId18"/>
    <p:sldId id="304" r:id="rId19"/>
    <p:sldId id="312" r:id="rId20"/>
    <p:sldId id="278" r:id="rId21"/>
  </p:sldIdLst>
  <p:sldSz cx="9144000" cy="5143500" type="screen16x9"/>
  <p:notesSz cx="6858000" cy="9144000"/>
  <p:embeddedFontLst>
    <p:embeddedFont>
      <p:font typeface="Arvo" panose="02000000000000000000" pitchFamily="2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Roboto Condensed" panose="02000000000000000000" pitchFamily="2" charset="0"/>
      <p:regular r:id="rId35"/>
      <p:bold r:id="rId36"/>
      <p:italic r:id="rId37"/>
      <p:boldItalic r:id="rId38"/>
    </p:embeddedFont>
    <p:embeddedFont>
      <p:font typeface="Roboto Condensed Light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D4E6"/>
    <a:srgbClr val="C8D3E6"/>
    <a:srgbClr val="9472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27665BA-8202-44FC-AD62-C9F0E3EA811A}">
  <a:tblStyle styleId="{E27665BA-8202-44FC-AD62-C9F0E3EA81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15DE48A-E3B5-44D0-98CB-AE0B3FDC03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6197"/>
  </p:normalViewPr>
  <p:slideViewPr>
    <p:cSldViewPr snapToGrid="0" snapToObjects="1">
      <p:cViewPr varScale="1">
        <p:scale>
          <a:sx n="159" d="100"/>
          <a:sy n="159" d="100"/>
        </p:scale>
        <p:origin x="184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9683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307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2367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04851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2184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debaa7b3a2_1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debaa7b3a2_1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3636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3468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/>
              <a:t>我們這組找到</a:t>
            </a:r>
            <a:r>
              <a:rPr lang="en-US" altLang="zh-TW" sz="1400" dirty="0"/>
              <a:t>Kaggle</a:t>
            </a:r>
            <a:r>
              <a:rPr lang="zh-TW" altLang="en-US" sz="1400" dirty="0"/>
              <a:t>上的比賽，這個比賽的主要目標是：辨識</a:t>
            </a:r>
            <a:r>
              <a:rPr lang="en-US" altLang="zh-TW" sz="1400" dirty="0"/>
              <a:t>121</a:t>
            </a:r>
            <a:r>
              <a:rPr lang="zh-TW" altLang="en-US" sz="1400" dirty="0"/>
              <a:t>種浮游生物的圖像，並算出他屬於各類別的機率。</a:t>
            </a:r>
            <a:endParaRPr lang="en-US" altLang="zh-TW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/>
              <a:t>他的資料集總共有</a:t>
            </a:r>
            <a:r>
              <a:rPr lang="en-US" altLang="zh-TW" sz="1400" dirty="0"/>
              <a:t>130400</a:t>
            </a:r>
            <a:r>
              <a:rPr lang="zh-TW" altLang="en-US" sz="1400" dirty="0"/>
              <a:t>（</a:t>
            </a:r>
            <a:r>
              <a:rPr lang="en-US" altLang="zh-TW" sz="1400" dirty="0"/>
              <a:t>13</a:t>
            </a:r>
            <a:r>
              <a:rPr lang="zh-TW" altLang="en-US" sz="1400" dirty="0"/>
              <a:t>萬</a:t>
            </a:r>
            <a:r>
              <a:rPr lang="en-US" altLang="zh-TW" sz="1400" dirty="0"/>
              <a:t>4</a:t>
            </a:r>
            <a:r>
              <a:rPr lang="zh-TW" altLang="en-US" sz="1400" dirty="0"/>
              <a:t>百）張圖片，其中的</a:t>
            </a:r>
            <a:r>
              <a:rPr lang="en-US" altLang="zh-TW" sz="1400" dirty="0"/>
              <a:t>3</a:t>
            </a:r>
            <a:r>
              <a:rPr lang="zh-TW" altLang="en-US" sz="1400" dirty="0"/>
              <a:t>萬張有標籤，可作為訓練集或是驗證集，其餘的圖像則是測試集，要算出每張圖片屬於各個類別的機率，並上傳</a:t>
            </a:r>
            <a:r>
              <a:rPr lang="en-US" altLang="zh-TW" sz="1400" dirty="0"/>
              <a:t>Kaggle</a:t>
            </a:r>
            <a:r>
              <a:rPr lang="zh-TW" altLang="en-US" sz="1400" dirty="0"/>
              <a:t>。</a:t>
            </a:r>
            <a:endParaRPr sz="140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這個比賽需要上傳的是對於每一張圖片，它可能是每一個類別的機率，機率總和可以不是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，並計算</a:t>
            </a:r>
            <a:r>
              <a:rPr lang="en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Log-Loss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。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首先我們先進行資料前處理，再開始建立模型。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第一個遇到的問題是，浮游生物的種類太多了，有</a:t>
            </a:r>
            <a:r>
              <a:rPr lang="en-US" altLang="zh-TW" dirty="0"/>
              <a:t>121</a:t>
            </a:r>
            <a:r>
              <a:rPr lang="zh-TW" altLang="en-US" dirty="0"/>
              <a:t>種，我們擔心一個模型會分類得不夠好，因此想了兩種方法實驗哪個方式較優。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那第一種方法就是直接建立模型，我們總共建立了</a:t>
            </a:r>
            <a:r>
              <a:rPr lang="en-US" altLang="zh-TW" dirty="0"/>
              <a:t>5</a:t>
            </a:r>
            <a:r>
              <a:rPr lang="zh-TW" altLang="en-US" dirty="0"/>
              <a:t>個</a:t>
            </a:r>
            <a:r>
              <a:rPr lang="en-US" altLang="zh-TW" dirty="0"/>
              <a:t>CNN</a:t>
            </a:r>
            <a:r>
              <a:rPr lang="zh-TW" altLang="en-US" dirty="0"/>
              <a:t>模型，以有最好的驗證正確率的這個</a:t>
            </a:r>
            <a:r>
              <a:rPr lang="en-US" altLang="zh-TW" dirty="0"/>
              <a:t>ResNet152</a:t>
            </a:r>
            <a:r>
              <a:rPr lang="zh-TW" altLang="en-US" dirty="0"/>
              <a:t>模型，去預測測試集的圖像類別，丟到</a:t>
            </a:r>
            <a:r>
              <a:rPr lang="en-US" altLang="zh-TW" dirty="0"/>
              <a:t>Kaggle</a:t>
            </a:r>
            <a:r>
              <a:rPr lang="zh-TW" altLang="en-US" dirty="0"/>
              <a:t>上有</a:t>
            </a:r>
            <a:r>
              <a:rPr lang="en-US" altLang="zh-TW" dirty="0"/>
              <a:t>16</a:t>
            </a:r>
            <a:r>
              <a:rPr lang="zh-TW" altLang="en-US" dirty="0"/>
              <a:t>和</a:t>
            </a:r>
            <a:r>
              <a:rPr lang="en-US" altLang="zh-TW" dirty="0"/>
              <a:t>10</a:t>
            </a:r>
            <a:r>
              <a:rPr lang="zh-TW" altLang="en-US" dirty="0"/>
              <a:t>的成績，當然，</a:t>
            </a:r>
            <a:r>
              <a:rPr lang="en-US" altLang="zh-TW" dirty="0"/>
              <a:t>Log Loss</a:t>
            </a:r>
            <a:r>
              <a:rPr lang="zh-TW" altLang="en-US" dirty="0"/>
              <a:t>是越低越好。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第二種方式是先將</a:t>
            </a:r>
            <a:r>
              <a:rPr lang="en-US" altLang="zh-TW" dirty="0"/>
              <a:t>121</a:t>
            </a:r>
            <a:r>
              <a:rPr lang="zh-TW" altLang="en-US" dirty="0"/>
              <a:t>種浮游生物分為</a:t>
            </a:r>
            <a:r>
              <a:rPr lang="en-US" altLang="zh-TW" dirty="0"/>
              <a:t>11</a:t>
            </a:r>
            <a:r>
              <a:rPr lang="zh-TW" altLang="en-US" dirty="0"/>
              <a:t>大類，先建立一個大的模型，將圖片分成</a:t>
            </a:r>
            <a:r>
              <a:rPr lang="en-US" altLang="zh-TW" dirty="0"/>
              <a:t>11</a:t>
            </a:r>
            <a:r>
              <a:rPr lang="zh-TW" altLang="en-US" dirty="0"/>
              <a:t>類，再分別建立</a:t>
            </a:r>
            <a:r>
              <a:rPr lang="en-US" altLang="zh-TW" dirty="0"/>
              <a:t>11</a:t>
            </a:r>
            <a:r>
              <a:rPr lang="zh-TW" altLang="en-US" dirty="0"/>
              <a:t>個小的模型並預測圖片是屬於</a:t>
            </a:r>
            <a:r>
              <a:rPr lang="en-US" altLang="zh-TW" dirty="0"/>
              <a:t>121</a:t>
            </a:r>
            <a:r>
              <a:rPr lang="zh-TW" altLang="en-US" dirty="0"/>
              <a:t>種生物中的哪一個類別。像是分成兩階段的做分類。而這種做法丟到</a:t>
            </a:r>
            <a:r>
              <a:rPr lang="en-US" altLang="zh-TW" dirty="0"/>
              <a:t>Kaggle</a:t>
            </a:r>
            <a:r>
              <a:rPr lang="zh-TW" altLang="en-US" dirty="0"/>
              <a:t>上，有</a:t>
            </a:r>
            <a:r>
              <a:rPr lang="en-US" altLang="zh-TW" dirty="0"/>
              <a:t>5.85</a:t>
            </a:r>
            <a:r>
              <a:rPr lang="zh-TW" altLang="en-US" dirty="0"/>
              <a:t>的成績，比第一種方法的成績好。</a:t>
            </a:r>
            <a:endParaRPr lang="en-US" altLang="zh-TW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9210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7248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63" name="Google Shape;63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" name="Google Shape;64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71" name="Google Shape;71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72" name="Google Shape;72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7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04" name="Google Shape;104;p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5" name="Google Shape;105;p7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06" name="Google Shape;106;p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7" name="Google Shape;107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8" name="Google Shape;108;p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09" name="Google Shape;109;p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10" name="Google Shape;110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11" name="Google Shape;111;p7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2" name="Google Shape;112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" name="Google Shape;113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4" name="Google Shape;114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7" name="Google Shape;117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9" name="Google Shape;119;p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7"/>
          <p:cNvSpPr txBox="1">
            <a:spLocks noGrp="1"/>
          </p:cNvSpPr>
          <p:nvPr>
            <p:ph type="body" idx="1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1" name="Google Shape;121;p7"/>
          <p:cNvSpPr txBox="1">
            <a:spLocks noGrp="1"/>
          </p:cNvSpPr>
          <p:nvPr>
            <p:ph type="body" idx="2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body" idx="3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8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Google Shape;126;p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Google Shape;127;p8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Google Shape;130;p8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Google Shape;133;p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Google Shape;134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" name="Google Shape;135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Google Shape;136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Google Shape;138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Google Shape;139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657350"/>
            <a:ext cx="5367900" cy="23229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altLang="zh-TW" dirty="0"/>
              <a:t>Plankton Image Recognition</a:t>
            </a:r>
            <a:br>
              <a:rPr lang="en" altLang="zh-TW" sz="2800" dirty="0"/>
            </a:br>
            <a:br>
              <a:rPr lang="en" altLang="zh-TW" sz="2800" dirty="0"/>
            </a:br>
            <a:r>
              <a:rPr lang="en" altLang="zh-TW" sz="1400" dirty="0">
                <a:solidFill>
                  <a:schemeClr val="bg1">
                    <a:lumMod val="85000"/>
                  </a:schemeClr>
                </a:solidFill>
              </a:rPr>
              <a:t>Group 11</a:t>
            </a:r>
            <a:br>
              <a:rPr lang="en" altLang="zh-TW" sz="1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" altLang="zh-TW" sz="1400" dirty="0">
                <a:solidFill>
                  <a:schemeClr val="bg1">
                    <a:lumMod val="85000"/>
                  </a:schemeClr>
                </a:solidFill>
              </a:rPr>
              <a:t>M102040016</a:t>
            </a:r>
            <a:r>
              <a:rPr lang="zh-TW" altLang="en-US" sz="1400" dirty="0">
                <a:solidFill>
                  <a:schemeClr val="bg1">
                    <a:lumMod val="85000"/>
                  </a:schemeClr>
                </a:solidFill>
              </a:rPr>
              <a:t>李翊瑄</a:t>
            </a:r>
            <a:r>
              <a:rPr lang="en-US" altLang="zh-TW" sz="1400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" altLang="zh-TW" sz="1400" dirty="0">
                <a:solidFill>
                  <a:schemeClr val="bg1">
                    <a:lumMod val="85000"/>
                  </a:schemeClr>
                </a:solidFill>
              </a:rPr>
              <a:t>M102040010</a:t>
            </a:r>
            <a:r>
              <a:rPr lang="zh-TW" altLang="en-US" sz="1400" dirty="0">
                <a:solidFill>
                  <a:schemeClr val="bg1">
                    <a:lumMod val="85000"/>
                  </a:schemeClr>
                </a:solidFill>
              </a:rPr>
              <a:t>許育禎</a:t>
            </a:r>
            <a:endParaRPr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</a:t>
            </a:r>
            <a:endParaRPr dirty="0"/>
          </a:p>
        </p:txBody>
      </p:sp>
      <p:sp>
        <p:nvSpPr>
          <p:cNvPr id="343" name="Google Shape;343;p2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769A656-E4B2-DD4A-A5C8-D1AF56847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588" y="14589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15" name="Google Shape;850;p45">
            <a:extLst>
              <a:ext uri="{FF2B5EF4-FFF2-40B4-BE49-F238E27FC236}">
                <a16:creationId xmlns:a16="http://schemas.microsoft.com/office/drawing/2014/main" id="{20EBBFED-5126-2749-B099-88C1F334A4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32501"/>
              </p:ext>
            </p:extLst>
          </p:nvPr>
        </p:nvGraphicFramePr>
        <p:xfrm>
          <a:off x="1479391" y="1458913"/>
          <a:ext cx="6185218" cy="2547570"/>
        </p:xfrm>
        <a:graphic>
          <a:graphicData uri="http://schemas.openxmlformats.org/drawingml/2006/table">
            <a:tbl>
              <a:tblPr>
                <a:noFill/>
                <a:tableStyleId>{215DE48A-E3B5-44D0-98CB-AE0B3FDC0379}</a:tableStyleId>
              </a:tblPr>
              <a:tblGrid>
                <a:gridCol w="18006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1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194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797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lt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Model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0" i="0" u="none" strike="noStrike" cap="none" dirty="0">
                          <a:solidFill>
                            <a:schemeClr val="lt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Optimizer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lt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Learning Rate</a:t>
                      </a:r>
                      <a:endParaRPr sz="1000" dirty="0">
                        <a:solidFill>
                          <a:schemeClr val="lt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lt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Best Accuracy</a:t>
                      </a:r>
                      <a:endParaRPr sz="1000" dirty="0">
                        <a:solidFill>
                          <a:schemeClr val="lt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3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CNN-1</a:t>
                      </a:r>
                      <a:endParaRPr sz="1000" dirty="0">
                        <a:solidFill>
                          <a:schemeClr val="dk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SGD (momentum = 0.9)</a:t>
                      </a:r>
                      <a:endParaRPr lang="en" altLang="zh-TW" sz="1000" dirty="0">
                        <a:effectLst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10^-2</a:t>
                      </a:r>
                      <a:endParaRPr lang="zh-TW" altLang="en-US" sz="1000" dirty="0">
                        <a:effectLst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0.55</a:t>
                      </a:r>
                      <a:endParaRPr sz="1000" dirty="0">
                        <a:solidFill>
                          <a:schemeClr val="dk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3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CNN-2</a:t>
                      </a:r>
                      <a:endParaRPr sz="1000" dirty="0">
                        <a:solidFill>
                          <a:schemeClr val="dk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Adam (betas=(0.9, 0.999))</a:t>
                      </a:r>
                      <a:endParaRPr lang="en" altLang="zh-TW" sz="1000" dirty="0">
                        <a:effectLst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10^-5</a:t>
                      </a:r>
                      <a:endParaRPr lang="zh-TW" altLang="en-US" sz="1000" dirty="0">
                        <a:effectLst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0.65</a:t>
                      </a:r>
                      <a:endParaRPr sz="1000" dirty="0">
                        <a:solidFill>
                          <a:schemeClr val="dk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3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CNN-2</a:t>
                      </a:r>
                      <a:endParaRPr sz="1000" dirty="0">
                        <a:solidFill>
                          <a:schemeClr val="dk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SGD (momentum = 0.8)</a:t>
                      </a:r>
                      <a:endParaRPr lang="en" altLang="zh-TW" sz="1000" dirty="0">
                        <a:effectLst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10^-4</a:t>
                      </a:r>
                      <a:endParaRPr lang="zh-TW" altLang="en-US" sz="1000" dirty="0">
                        <a:effectLst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0.51</a:t>
                      </a:r>
                      <a:endParaRPr sz="1000" dirty="0">
                        <a:solidFill>
                          <a:schemeClr val="dk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04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ResNet34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(pretrained = False)</a:t>
                      </a:r>
                      <a:endParaRPr sz="1000" dirty="0">
                        <a:solidFill>
                          <a:schemeClr val="dk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SGD (momentum = 0.9)</a:t>
                      </a:r>
                      <a:endParaRPr lang="en" altLang="zh-TW" sz="1000" dirty="0">
                        <a:effectLst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10^-2</a:t>
                      </a:r>
                      <a:endParaRPr lang="zh-TW" altLang="en-US" sz="1000" dirty="0">
                        <a:effectLst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0.63</a:t>
                      </a:r>
                      <a:endParaRPr sz="1000" dirty="0">
                        <a:solidFill>
                          <a:schemeClr val="dk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2223977"/>
                  </a:ext>
                </a:extLst>
              </a:tr>
              <a:tr h="4804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ResNet152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(pretrained = False)</a:t>
                      </a:r>
                      <a:endParaRPr sz="1000" dirty="0">
                        <a:solidFill>
                          <a:schemeClr val="dk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SGD (momentum = 0.9)</a:t>
                      </a:r>
                      <a:endParaRPr lang="en" altLang="zh-TW" sz="1000" dirty="0">
                        <a:effectLst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10^-2</a:t>
                      </a:r>
                      <a:endParaRPr lang="zh-TW" altLang="en-US" sz="1000" dirty="0">
                        <a:effectLst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0.68</a:t>
                      </a:r>
                      <a:endParaRPr sz="1000" dirty="0">
                        <a:solidFill>
                          <a:schemeClr val="dk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橢圓 3">
            <a:extLst>
              <a:ext uri="{FF2B5EF4-FFF2-40B4-BE49-F238E27FC236}">
                <a16:creationId xmlns:a16="http://schemas.microsoft.com/office/drawing/2014/main" id="{3F1BFC1B-61FB-AB4D-B300-03A5451D23D0}"/>
              </a:ext>
            </a:extLst>
          </p:cNvPr>
          <p:cNvSpPr/>
          <p:nvPr/>
        </p:nvSpPr>
        <p:spPr>
          <a:xfrm>
            <a:off x="6811177" y="3557699"/>
            <a:ext cx="427213" cy="401241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7" name="Google Shape;1000;p46">
            <a:extLst>
              <a:ext uri="{FF2B5EF4-FFF2-40B4-BE49-F238E27FC236}">
                <a16:creationId xmlns:a16="http://schemas.microsoft.com/office/drawing/2014/main" id="{2E3AD99B-85B6-CF44-83BC-79E9C98F03B4}"/>
              </a:ext>
            </a:extLst>
          </p:cNvPr>
          <p:cNvGrpSpPr/>
          <p:nvPr/>
        </p:nvGrpSpPr>
        <p:grpSpPr>
          <a:xfrm>
            <a:off x="1571637" y="4260709"/>
            <a:ext cx="311806" cy="293361"/>
            <a:chOff x="5972700" y="2330200"/>
            <a:chExt cx="411625" cy="387275"/>
          </a:xfrm>
        </p:grpSpPr>
        <p:sp>
          <p:nvSpPr>
            <p:cNvPr id="18" name="Google Shape;1001;p46">
              <a:extLst>
                <a:ext uri="{FF2B5EF4-FFF2-40B4-BE49-F238E27FC236}">
                  <a16:creationId xmlns:a16="http://schemas.microsoft.com/office/drawing/2014/main" id="{1A55A815-4AC5-E945-B65C-4140D757AE2A}"/>
                </a:ext>
              </a:extLst>
            </p:cNvPr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02;p46">
              <a:extLst>
                <a:ext uri="{FF2B5EF4-FFF2-40B4-BE49-F238E27FC236}">
                  <a16:creationId xmlns:a16="http://schemas.microsoft.com/office/drawing/2014/main" id="{63E71B32-0D08-6B4D-A836-5DA1361A1E97}"/>
                </a:ext>
              </a:extLst>
            </p:cNvPr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F75FA9DB-4C23-6B43-8557-D5190B3A24FD}"/>
              </a:ext>
            </a:extLst>
          </p:cNvPr>
          <p:cNvSpPr/>
          <p:nvPr/>
        </p:nvSpPr>
        <p:spPr>
          <a:xfrm>
            <a:off x="1901373" y="4236390"/>
            <a:ext cx="22701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lt1"/>
              </a:buClr>
              <a:buSzPts val="2000"/>
            </a:pPr>
            <a:r>
              <a:rPr lang="en-US" altLang="zh-TW" sz="2000" b="1" dirty="0">
                <a:solidFill>
                  <a:schemeClr val="accent5"/>
                </a:solidFill>
                <a:latin typeface="Roboto Condensed"/>
                <a:cs typeface="Roboto Condensed"/>
                <a:sym typeface="Roboto Condensed"/>
              </a:rPr>
              <a:t>Kaggle Score: 10.88</a:t>
            </a:r>
            <a:endParaRPr lang="zh-TW" altLang="en-US" sz="2000" b="1" dirty="0">
              <a:solidFill>
                <a:schemeClr val="accent5"/>
              </a:solidFill>
              <a:latin typeface="Roboto Condensed"/>
              <a:cs typeface="Roboto Condensed"/>
              <a:sym typeface="Roboto Condensed"/>
            </a:endParaRPr>
          </a:p>
        </p:txBody>
      </p:sp>
      <p:grpSp>
        <p:nvGrpSpPr>
          <p:cNvPr id="21" name="Google Shape;1062;p46">
            <a:extLst>
              <a:ext uri="{FF2B5EF4-FFF2-40B4-BE49-F238E27FC236}">
                <a16:creationId xmlns:a16="http://schemas.microsoft.com/office/drawing/2014/main" id="{774A4D26-893C-A740-BC4A-BC7E13470A33}"/>
              </a:ext>
            </a:extLst>
          </p:cNvPr>
          <p:cNvGrpSpPr/>
          <p:nvPr/>
        </p:nvGrpSpPr>
        <p:grpSpPr>
          <a:xfrm>
            <a:off x="343108" y="654825"/>
            <a:ext cx="333016" cy="241699"/>
            <a:chOff x="4604550" y="3714775"/>
            <a:chExt cx="439625" cy="319075"/>
          </a:xfrm>
        </p:grpSpPr>
        <p:sp>
          <p:nvSpPr>
            <p:cNvPr id="22" name="Google Shape;1063;p46">
              <a:extLst>
                <a:ext uri="{FF2B5EF4-FFF2-40B4-BE49-F238E27FC236}">
                  <a16:creationId xmlns:a16="http://schemas.microsoft.com/office/drawing/2014/main" id="{E0DEC78C-3598-9144-93D0-DFE7F68547A7}"/>
                </a:ext>
              </a:extLst>
            </p:cNvPr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64;p46">
              <a:extLst>
                <a:ext uri="{FF2B5EF4-FFF2-40B4-BE49-F238E27FC236}">
                  <a16:creationId xmlns:a16="http://schemas.microsoft.com/office/drawing/2014/main" id="{06EAC868-F99F-8047-93B4-710958F86593}"/>
                </a:ext>
              </a:extLst>
            </p:cNvPr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7238842-2568-2447-9D1F-A4D82C140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54" y="0"/>
            <a:ext cx="8006892" cy="514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48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dirty="0"/>
              <a:t>Big Model -&gt; Small Model</a:t>
            </a:r>
            <a:endParaRPr dirty="0"/>
          </a:p>
        </p:txBody>
      </p:sp>
      <p:sp>
        <p:nvSpPr>
          <p:cNvPr id="321" name="Google Shape;321;p2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9" name="Google Shape;939;p46">
            <a:extLst>
              <a:ext uri="{FF2B5EF4-FFF2-40B4-BE49-F238E27FC236}">
                <a16:creationId xmlns:a16="http://schemas.microsoft.com/office/drawing/2014/main" id="{CF94B74B-649B-3C49-B220-9D49E0163A30}"/>
              </a:ext>
            </a:extLst>
          </p:cNvPr>
          <p:cNvSpPr/>
          <p:nvPr/>
        </p:nvSpPr>
        <p:spPr>
          <a:xfrm>
            <a:off x="366129" y="623919"/>
            <a:ext cx="303511" cy="303511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30A62C29-C480-1E4D-9471-DB88ACEBE8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794678"/>
              </p:ext>
            </p:extLst>
          </p:nvPr>
        </p:nvGraphicFramePr>
        <p:xfrm>
          <a:off x="772094" y="2087319"/>
          <a:ext cx="7599812" cy="2558811"/>
        </p:xfrm>
        <a:graphic>
          <a:graphicData uri="http://schemas.openxmlformats.org/drawingml/2006/table">
            <a:tbl>
              <a:tblPr/>
              <a:tblGrid>
                <a:gridCol w="2225170">
                  <a:extLst>
                    <a:ext uri="{9D8B030D-6E8A-4147-A177-3AD203B41FA5}">
                      <a16:colId xmlns:a16="http://schemas.microsoft.com/office/drawing/2014/main" val="1262615900"/>
                    </a:ext>
                  </a:extLst>
                </a:gridCol>
                <a:gridCol w="1711669">
                  <a:extLst>
                    <a:ext uri="{9D8B030D-6E8A-4147-A177-3AD203B41FA5}">
                      <a16:colId xmlns:a16="http://schemas.microsoft.com/office/drawing/2014/main" val="122842019"/>
                    </a:ext>
                  </a:extLst>
                </a:gridCol>
                <a:gridCol w="855835">
                  <a:extLst>
                    <a:ext uri="{9D8B030D-6E8A-4147-A177-3AD203B41FA5}">
                      <a16:colId xmlns:a16="http://schemas.microsoft.com/office/drawing/2014/main" val="466147593"/>
                    </a:ext>
                  </a:extLst>
                </a:gridCol>
                <a:gridCol w="1951303">
                  <a:extLst>
                    <a:ext uri="{9D8B030D-6E8A-4147-A177-3AD203B41FA5}">
                      <a16:colId xmlns:a16="http://schemas.microsoft.com/office/drawing/2014/main" val="35824977"/>
                    </a:ext>
                  </a:extLst>
                </a:gridCol>
                <a:gridCol w="855835">
                  <a:extLst>
                    <a:ext uri="{9D8B030D-6E8A-4147-A177-3AD203B41FA5}">
                      <a16:colId xmlns:a16="http://schemas.microsoft.com/office/drawing/2014/main" val="780772009"/>
                    </a:ext>
                  </a:extLst>
                </a:gridCol>
              </a:tblGrid>
              <a:tr h="189997"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200" b="1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file_path</a:t>
                      </a:r>
                      <a:endParaRPr lang="en" sz="12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200" b="1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images_category</a:t>
                      </a:r>
                      <a:endParaRPr lang="en" sz="12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200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label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200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label_11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3E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200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label2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238295"/>
                  </a:ext>
                </a:extLst>
              </a:tr>
              <a:tr h="189997"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protist_star_90.jpg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200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protist_star</a:t>
                      </a:r>
                      <a:endParaRPr lang="en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zh-TW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30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protists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3E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zh-TW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424796"/>
                  </a:ext>
                </a:extLst>
              </a:tr>
              <a:tr h="189997"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protist_star_78.jpg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200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protist_star</a:t>
                      </a:r>
                      <a:endParaRPr lang="en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zh-TW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30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protists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3E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zh-TW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779921"/>
                  </a:ext>
                </a:extLst>
              </a:tr>
              <a:tr h="189997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48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  <a:sym typeface="Arial"/>
                        </a:rPr>
                        <a:t>⋯</a:t>
                      </a:r>
                    </a:p>
                  </a:txBody>
                  <a:tcPr marL="28575" marR="28575" marT="19050" marB="19050" vert="eaVert" anchor="b">
                    <a:lnL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48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  <a:sym typeface="Arial"/>
                        </a:rPr>
                        <a:t>⋯</a:t>
                      </a:r>
                    </a:p>
                  </a:txBody>
                  <a:tcPr marL="28575" marR="28575" marT="19050" marB="19050" vert="eaVert" anchor="b">
                    <a:lnL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3248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  <a:sym typeface="Arial"/>
                        </a:rPr>
                        <a:t>⋯</a:t>
                      </a:r>
                      <a:endParaRPr kumimoji="0" lang="en-US" altLang="zh-TW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3248"/>
                        </a:solidFill>
                        <a:effectLst/>
                        <a:uLnTx/>
                        <a:uFillTx/>
                        <a:latin typeface="Roboto" panose="02000000000000000000" pitchFamily="2" charset="0"/>
                        <a:ea typeface="Roboto" panose="02000000000000000000" pitchFamily="2" charset="0"/>
                        <a:cs typeface="+mn-cs"/>
                        <a:sym typeface="Arial"/>
                      </a:endParaRPr>
                    </a:p>
                  </a:txBody>
                  <a:tcPr marL="28575" marR="28575" marT="19050" marB="19050" vert="eaVert" anchor="b">
                    <a:lnL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48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  <a:sym typeface="Arial"/>
                        </a:rPr>
                        <a:t>⋯</a:t>
                      </a:r>
                    </a:p>
                  </a:txBody>
                  <a:tcPr marL="28575" marR="28575" marT="19050" marB="19050" vert="eaVert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3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⋯</a:t>
                      </a:r>
                    </a:p>
                  </a:txBody>
                  <a:tcPr marL="28575" marR="28575" marT="19050" marB="19050" vert="eaVert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818001"/>
                  </a:ext>
                </a:extLst>
              </a:tr>
              <a:tr h="189997"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artifacts_399.jpg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artifacts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zh-TW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100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unknown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3E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zh-TW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574040"/>
                  </a:ext>
                </a:extLst>
              </a:tr>
              <a:tr h="189997"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artifacts_197.jpg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artifacts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zh-TW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100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unknown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3E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zh-TW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289620"/>
                  </a:ext>
                </a:extLst>
              </a:tr>
              <a:tr h="189997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3248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  <a:sym typeface="Arial"/>
                        </a:rPr>
                        <a:t>⋯</a:t>
                      </a:r>
                      <a:endParaRPr kumimoji="0" lang="en-US" altLang="zh-TW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3248"/>
                        </a:solidFill>
                        <a:effectLst/>
                        <a:uLnTx/>
                        <a:uFillTx/>
                        <a:latin typeface="Roboto" panose="02000000000000000000" pitchFamily="2" charset="0"/>
                        <a:ea typeface="Roboto" panose="02000000000000000000" pitchFamily="2" charset="0"/>
                        <a:cs typeface="+mn-cs"/>
                        <a:sym typeface="Arial"/>
                      </a:endParaRPr>
                    </a:p>
                  </a:txBody>
                  <a:tcPr marL="28575" marR="28575" marT="19050" marB="19050" vert="eaVert" anchor="b">
                    <a:lnL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48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  <a:sym typeface="Arial"/>
                        </a:rPr>
                        <a:t>⋯</a:t>
                      </a:r>
                    </a:p>
                  </a:txBody>
                  <a:tcPr marL="28575" marR="28575" marT="19050" marB="19050" vert="eaVert" anchor="b">
                    <a:lnL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48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  <a:sym typeface="Arial"/>
                        </a:rPr>
                        <a:t>⋯</a:t>
                      </a:r>
                    </a:p>
                  </a:txBody>
                  <a:tcPr marL="28575" marR="28575" marT="19050" marB="19050" vert="eaVert" anchor="b">
                    <a:lnL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48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  <a:sym typeface="Arial"/>
                        </a:rPr>
                        <a:t>⋯</a:t>
                      </a:r>
                    </a:p>
                  </a:txBody>
                  <a:tcPr marL="28575" marR="28575" marT="19050" marB="19050" vert="eaVert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3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⋯</a:t>
                      </a:r>
                    </a:p>
                  </a:txBody>
                  <a:tcPr marL="28575" marR="28575" marT="19050" marB="19050" vert="eaVert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007707"/>
                  </a:ext>
                </a:extLst>
              </a:tr>
              <a:tr h="189997"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hydromedusae_other_117.jpg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200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hydromedusae_other</a:t>
                      </a:r>
                      <a:endParaRPr lang="en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zh-TW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85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200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gelatinous_zooplankton</a:t>
                      </a:r>
                      <a:endParaRPr lang="en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3E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zh-TW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11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237239"/>
                  </a:ext>
                </a:extLst>
              </a:tr>
              <a:tr h="189997"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hydromedusae_other_115.jpg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200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hydromedusae_other</a:t>
                      </a:r>
                      <a:endParaRPr lang="en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zh-TW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85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200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gelatinous_zooplankton</a:t>
                      </a:r>
                      <a:endParaRPr lang="en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3E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zh-TW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11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711123"/>
                  </a:ext>
                </a:extLst>
              </a:tr>
              <a:tr h="189997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48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  <a:sym typeface="Arial"/>
                        </a:rPr>
                        <a:t>⋯</a:t>
                      </a:r>
                    </a:p>
                  </a:txBody>
                  <a:tcPr marL="28575" marR="28575" marT="19050" marB="19050" vert="eaVert" anchor="b">
                    <a:lnL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48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  <a:sym typeface="Arial"/>
                        </a:rPr>
                        <a:t>⋯</a:t>
                      </a:r>
                    </a:p>
                  </a:txBody>
                  <a:tcPr marL="28575" marR="28575" marT="19050" marB="19050" vert="eaVert" anchor="b">
                    <a:lnL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48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  <a:sym typeface="Arial"/>
                        </a:rPr>
                        <a:t>⋯</a:t>
                      </a:r>
                    </a:p>
                  </a:txBody>
                  <a:tcPr marL="28575" marR="28575" marT="19050" marB="19050" vert="eaVert" anchor="b">
                    <a:lnL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48"/>
                          </a:solidFill>
                          <a:effectLst/>
                          <a:uLnTx/>
                          <a:uFillTx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  <a:sym typeface="Arial"/>
                        </a:rPr>
                        <a:t>⋯</a:t>
                      </a:r>
                    </a:p>
                  </a:txBody>
                  <a:tcPr marL="28575" marR="28575" marT="19050" marB="19050" vert="eaVert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3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⋯</a:t>
                      </a:r>
                    </a:p>
                  </a:txBody>
                  <a:tcPr marL="28575" marR="28575" marT="19050" marB="19050" vert="eaVert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8198409"/>
                  </a:ext>
                </a:extLst>
              </a:tr>
              <a:tr h="189997"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copepod_calanoid_1097.jpg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copepod_calanoid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zh-TW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10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crustaceans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3E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zh-TW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10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563238"/>
                  </a:ext>
                </a:extLst>
              </a:tr>
              <a:tr h="189997"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copepod_calanoid_639.jpg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200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copepod_calanoid</a:t>
                      </a:r>
                      <a:endParaRPr lang="en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zh-TW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10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crustaceans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3E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zh-TW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10</a:t>
                      </a:r>
                    </a:p>
                  </a:txBody>
                  <a:tcPr marL="28575" marR="28575" marT="19050" marB="1905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686294"/>
                  </a:ext>
                </a:extLst>
              </a:tr>
            </a:tbl>
          </a:graphicData>
        </a:graphic>
      </p:graphicFrame>
      <p:sp>
        <p:nvSpPr>
          <p:cNvPr id="31" name="Google Shape;284;p19">
            <a:extLst>
              <a:ext uri="{FF2B5EF4-FFF2-40B4-BE49-F238E27FC236}">
                <a16:creationId xmlns:a16="http://schemas.microsoft.com/office/drawing/2014/main" id="{E21B98BD-3CA9-CD4E-A9F9-C73F14BF7FCD}"/>
              </a:ext>
            </a:extLst>
          </p:cNvPr>
          <p:cNvSpPr txBox="1">
            <a:spLocks/>
          </p:cNvSpPr>
          <p:nvPr/>
        </p:nvSpPr>
        <p:spPr>
          <a:xfrm>
            <a:off x="814275" y="1227174"/>
            <a:ext cx="6552815" cy="10266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Big Model </a:t>
            </a:r>
          </a:p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" dirty="0">
                <a:latin typeface="Roboto" panose="02000000000000000000" pitchFamily="2" charset="0"/>
                <a:ea typeface="Roboto" panose="02000000000000000000" pitchFamily="2" charset="0"/>
              </a:rPr>
              <a:t>Split all Classes to 11 Categories in train set and validation set.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dirty="0"/>
              <a:t>Big Model -&gt; Small Model -- Flow Chart</a:t>
            </a:r>
            <a:endParaRPr dirty="0"/>
          </a:p>
        </p:txBody>
      </p:sp>
      <p:sp>
        <p:nvSpPr>
          <p:cNvPr id="321" name="Google Shape;321;p2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8" name="Google Shape;886;p46">
            <a:extLst>
              <a:ext uri="{FF2B5EF4-FFF2-40B4-BE49-F238E27FC236}">
                <a16:creationId xmlns:a16="http://schemas.microsoft.com/office/drawing/2014/main" id="{9B09CDF9-52B9-0641-AB53-38706E33AB35}"/>
              </a:ext>
            </a:extLst>
          </p:cNvPr>
          <p:cNvGrpSpPr/>
          <p:nvPr/>
        </p:nvGrpSpPr>
        <p:grpSpPr>
          <a:xfrm>
            <a:off x="328795" y="602709"/>
            <a:ext cx="303511" cy="345931"/>
            <a:chOff x="4630125" y="278900"/>
            <a:chExt cx="400675" cy="456675"/>
          </a:xfrm>
        </p:grpSpPr>
        <p:sp>
          <p:nvSpPr>
            <p:cNvPr id="9" name="Google Shape;887;p46">
              <a:extLst>
                <a:ext uri="{FF2B5EF4-FFF2-40B4-BE49-F238E27FC236}">
                  <a16:creationId xmlns:a16="http://schemas.microsoft.com/office/drawing/2014/main" id="{BC2E8CB6-561F-0346-BDE1-09FD0D8C3A41}"/>
                </a:ext>
              </a:extLst>
            </p:cNvPr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88;p46">
              <a:extLst>
                <a:ext uri="{FF2B5EF4-FFF2-40B4-BE49-F238E27FC236}">
                  <a16:creationId xmlns:a16="http://schemas.microsoft.com/office/drawing/2014/main" id="{F2CE5802-3789-A74D-B0AB-660DBE5262BA}"/>
                </a:ext>
              </a:extLst>
            </p:cNvPr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89;p46">
              <a:extLst>
                <a:ext uri="{FF2B5EF4-FFF2-40B4-BE49-F238E27FC236}">
                  <a16:creationId xmlns:a16="http://schemas.microsoft.com/office/drawing/2014/main" id="{FF6BE6C6-F20C-1D40-8A60-4E2154CFB219}"/>
                </a:ext>
              </a:extLst>
            </p:cNvPr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90;p46">
              <a:extLst>
                <a:ext uri="{FF2B5EF4-FFF2-40B4-BE49-F238E27FC236}">
                  <a16:creationId xmlns:a16="http://schemas.microsoft.com/office/drawing/2014/main" id="{552DE4C1-AB85-E244-8572-7C2C0456CBBD}"/>
                </a:ext>
              </a:extLst>
            </p:cNvPr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B2D31F6B-3FDD-3240-9C5B-AB732F571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0" y="1346690"/>
            <a:ext cx="9105400" cy="310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87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9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Big Model -&gt; Small Model</a:t>
            </a:r>
            <a:endParaRPr dirty="0"/>
          </a:p>
        </p:txBody>
      </p:sp>
      <p:sp>
        <p:nvSpPr>
          <p:cNvPr id="284" name="Google Shape;284;p19"/>
          <p:cNvSpPr txBox="1">
            <a:spLocks noGrp="1"/>
          </p:cNvSpPr>
          <p:nvPr>
            <p:ph type="body" idx="1"/>
          </p:nvPr>
        </p:nvSpPr>
        <p:spPr>
          <a:xfrm>
            <a:off x="731520" y="1926600"/>
            <a:ext cx="2403455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Train Set</a:t>
            </a: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dirty="0"/>
              <a:t>Get all training images in  1</a:t>
            </a:r>
            <a:r>
              <a:rPr lang="en-US" baseline="30000" dirty="0"/>
              <a:t>st</a:t>
            </a:r>
            <a:r>
              <a:rPr lang="en-US" dirty="0"/>
              <a:t> Category, and randomly pick up 5 images in the rest of classes</a:t>
            </a:r>
          </a:p>
        </p:txBody>
      </p:sp>
      <p:sp>
        <p:nvSpPr>
          <p:cNvPr id="285" name="Google Shape;285;p19"/>
          <p:cNvSpPr txBox="1">
            <a:spLocks noGrp="1"/>
          </p:cNvSpPr>
          <p:nvPr>
            <p:ph type="body" idx="2"/>
          </p:nvPr>
        </p:nvSpPr>
        <p:spPr>
          <a:xfrm>
            <a:off x="3250262" y="1926600"/>
            <a:ext cx="2403454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Validation Set</a:t>
            </a:r>
            <a:endParaRPr b="1" dirty="0"/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altLang="zh-TW" dirty="0"/>
              <a:t>Get all validation images in  1</a:t>
            </a:r>
            <a:r>
              <a:rPr lang="en-US" altLang="zh-TW" baseline="30000" dirty="0"/>
              <a:t>st</a:t>
            </a:r>
            <a:r>
              <a:rPr lang="en-US" altLang="zh-TW" dirty="0"/>
              <a:t> Category, and randomly pick up 1 image in the rest of classes</a:t>
            </a:r>
          </a:p>
        </p:txBody>
      </p:sp>
      <p:sp>
        <p:nvSpPr>
          <p:cNvPr id="286" name="Google Shape;286;p19"/>
          <p:cNvSpPr txBox="1">
            <a:spLocks noGrp="1"/>
          </p:cNvSpPr>
          <p:nvPr>
            <p:ph type="body" idx="3"/>
          </p:nvPr>
        </p:nvSpPr>
        <p:spPr>
          <a:xfrm>
            <a:off x="5839906" y="1921026"/>
            <a:ext cx="2547635" cy="18529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Test Set</a:t>
            </a: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dirty="0"/>
              <a:t>All test images predicted as 1</a:t>
            </a:r>
            <a:r>
              <a:rPr lang="en-US" baseline="30000" dirty="0"/>
              <a:t>st</a:t>
            </a:r>
            <a:r>
              <a:rPr lang="en-US" dirty="0"/>
              <a:t> Category</a:t>
            </a:r>
            <a:endParaRPr dirty="0"/>
          </a:p>
        </p:txBody>
      </p:sp>
      <p:sp>
        <p:nvSpPr>
          <p:cNvPr id="287" name="Google Shape;287;p1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288" name="Google Shape;288;p19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89" name="Google Shape;289;p19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6162213D-253B-AC42-B928-19CC11992475}"/>
              </a:ext>
            </a:extLst>
          </p:cNvPr>
          <p:cNvSpPr txBox="1"/>
          <p:nvPr/>
        </p:nvSpPr>
        <p:spPr>
          <a:xfrm>
            <a:off x="731520" y="1488793"/>
            <a:ext cx="7829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  <a:spcAft>
                <a:spcPts val="1000"/>
              </a:spcAft>
            </a:pPr>
            <a:r>
              <a:rPr lang="en" altLang="zh-TW" sz="1800" b="1" dirty="0">
                <a:solidFill>
                  <a:schemeClr val="dk1"/>
                </a:solidFill>
                <a:latin typeface="Roboto Condensed Light"/>
                <a:cs typeface="Roboto Condensed Light"/>
                <a:sym typeface="Roboto Condensed Light"/>
              </a:rPr>
              <a:t>Take 1st small model for example:</a:t>
            </a:r>
          </a:p>
        </p:txBody>
      </p:sp>
    </p:spTree>
    <p:extLst>
      <p:ext uri="{BB962C8B-B14F-4D97-AF65-F5344CB8AC3E}">
        <p14:creationId xmlns:p14="http://schemas.microsoft.com/office/powerpoint/2010/main" val="1755930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kumimoji="1" lang="en-US" altLang="zh-TW" dirty="0"/>
              <a:t>Comparison </a:t>
            </a:r>
            <a:endParaRPr dirty="0"/>
          </a:p>
        </p:txBody>
      </p:sp>
      <p:sp>
        <p:nvSpPr>
          <p:cNvPr id="321" name="Google Shape;321;p2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26" name="Google Shape;1021;p46">
            <a:extLst>
              <a:ext uri="{FF2B5EF4-FFF2-40B4-BE49-F238E27FC236}">
                <a16:creationId xmlns:a16="http://schemas.microsoft.com/office/drawing/2014/main" id="{FD81095E-C424-5447-9B32-263466423CD8}"/>
              </a:ext>
            </a:extLst>
          </p:cNvPr>
          <p:cNvGrpSpPr/>
          <p:nvPr/>
        </p:nvGrpSpPr>
        <p:grpSpPr>
          <a:xfrm>
            <a:off x="377606" y="617925"/>
            <a:ext cx="309022" cy="315499"/>
            <a:chOff x="3951850" y="2985350"/>
            <a:chExt cx="407950" cy="416500"/>
          </a:xfrm>
        </p:grpSpPr>
        <p:sp>
          <p:nvSpPr>
            <p:cNvPr id="27" name="Google Shape;1022;p46">
              <a:extLst>
                <a:ext uri="{FF2B5EF4-FFF2-40B4-BE49-F238E27FC236}">
                  <a16:creationId xmlns:a16="http://schemas.microsoft.com/office/drawing/2014/main" id="{5A8E7CE2-B265-8D4C-9828-1CEDE845E532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23;p46">
              <a:extLst>
                <a:ext uri="{FF2B5EF4-FFF2-40B4-BE49-F238E27FC236}">
                  <a16:creationId xmlns:a16="http://schemas.microsoft.com/office/drawing/2014/main" id="{ECAE2C5C-3C74-C543-87AB-DC94A3F14D8D}"/>
                </a:ext>
              </a:extLst>
            </p:cNvPr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24;p46">
              <a:extLst>
                <a:ext uri="{FF2B5EF4-FFF2-40B4-BE49-F238E27FC236}">
                  <a16:creationId xmlns:a16="http://schemas.microsoft.com/office/drawing/2014/main" id="{FE113929-EAF0-3642-91E1-CA2C3BFE3373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25;p46">
              <a:extLst>
                <a:ext uri="{FF2B5EF4-FFF2-40B4-BE49-F238E27FC236}">
                  <a16:creationId xmlns:a16="http://schemas.microsoft.com/office/drawing/2014/main" id="{9EDFF55D-0DD8-354F-A246-00ED62C37F24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2F2D3A9B-10F0-8C4E-B971-A2D5EDC2DF97}"/>
              </a:ext>
            </a:extLst>
          </p:cNvPr>
          <p:cNvSpPr txBox="1"/>
          <p:nvPr/>
        </p:nvSpPr>
        <p:spPr>
          <a:xfrm>
            <a:off x="3089629" y="3953636"/>
            <a:ext cx="3464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Depends on the accuracy of big model</a:t>
            </a:r>
            <a:endParaRPr kumimoji="1" lang="zh-TW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Google Shape;1090;p46">
            <a:extLst>
              <a:ext uri="{FF2B5EF4-FFF2-40B4-BE49-F238E27FC236}">
                <a16:creationId xmlns:a16="http://schemas.microsoft.com/office/drawing/2014/main" id="{AC20AA33-5B24-104C-AD83-ECC392217372}"/>
              </a:ext>
            </a:extLst>
          </p:cNvPr>
          <p:cNvSpPr/>
          <p:nvPr/>
        </p:nvSpPr>
        <p:spPr>
          <a:xfrm>
            <a:off x="2735402" y="3973295"/>
            <a:ext cx="221424" cy="268458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chemeClr val="accent4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0" name="Google Shape;850;p45">
            <a:extLst>
              <a:ext uri="{FF2B5EF4-FFF2-40B4-BE49-F238E27FC236}">
                <a16:creationId xmlns:a16="http://schemas.microsoft.com/office/drawing/2014/main" id="{CDA12EC2-EF10-7040-A09D-1A996E7AAC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2599463"/>
              </p:ext>
            </p:extLst>
          </p:nvPr>
        </p:nvGraphicFramePr>
        <p:xfrm>
          <a:off x="2428451" y="1702369"/>
          <a:ext cx="4287097" cy="2106553"/>
        </p:xfrm>
        <a:graphic>
          <a:graphicData uri="http://schemas.openxmlformats.org/drawingml/2006/table">
            <a:tbl>
              <a:tblPr>
                <a:noFill/>
                <a:tableStyleId>{215DE48A-E3B5-44D0-98CB-AE0B3FDC0379}</a:tableStyleId>
              </a:tblPr>
              <a:tblGrid>
                <a:gridCol w="2423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3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662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 u="none" strike="noStrike" cap="none" dirty="0">
                          <a:solidFill>
                            <a:schemeClr val="lt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Model</a:t>
                      </a:r>
                      <a:endParaRPr sz="1300" b="0" i="0" u="none" strike="noStrike" cap="none" dirty="0">
                        <a:solidFill>
                          <a:schemeClr val="lt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102411" marR="102411" marT="102411" marB="10241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0" i="0" u="none" strike="noStrike" cap="none" dirty="0">
                          <a:solidFill>
                            <a:schemeClr val="lt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Kaggle Score</a:t>
                      </a:r>
                      <a:endParaRPr sz="1300" b="0" i="0" u="none" strike="noStrike" cap="none" dirty="0">
                        <a:solidFill>
                          <a:schemeClr val="lt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102411" marR="102411" marT="102411" marB="10241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996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Model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(ResNet152)</a:t>
                      </a:r>
                      <a:endParaRPr sz="1300" dirty="0">
                        <a:solidFill>
                          <a:schemeClr val="accen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102411" marR="102411" marT="102411" marB="10241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" altLang="zh-TW" sz="13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10.88</a:t>
                      </a:r>
                      <a:endParaRPr lang="en" altLang="zh-TW" sz="1300" dirty="0">
                        <a:solidFill>
                          <a:schemeClr val="accent2"/>
                        </a:solidFill>
                        <a:effectLst/>
                      </a:endParaRPr>
                    </a:p>
                  </a:txBody>
                  <a:tcPr marL="102411" marR="102411" marT="102411" marB="10241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223977"/>
                  </a:ext>
                </a:extLst>
              </a:tr>
              <a:tr h="78996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Big Model -&gt; Small Model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300" dirty="0">
                          <a:solidFill>
                            <a:schemeClr val="accen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(ResNet152) -&gt; (ResNet152)</a:t>
                      </a:r>
                    </a:p>
                  </a:txBody>
                  <a:tcPr marL="102411" marR="102411" marT="102411" marB="10241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altLang="zh-TW" sz="13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5.85</a:t>
                      </a:r>
                      <a:endParaRPr lang="en" altLang="zh-TW" sz="1300" dirty="0">
                        <a:solidFill>
                          <a:schemeClr val="accent2"/>
                        </a:solidFill>
                        <a:effectLst/>
                      </a:endParaRPr>
                    </a:p>
                  </a:txBody>
                  <a:tcPr marL="102411" marR="102411" marT="102411" marB="10241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8111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5171F5-BB22-E148-9DA5-1DD236D5F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New Findings in Small Model Training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442D5AB-DEAB-1347-85CF-E2C2B4882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0450" y="1545076"/>
            <a:ext cx="7475528" cy="1117913"/>
          </a:xfrm>
        </p:spPr>
        <p:txBody>
          <a:bodyPr/>
          <a:lstStyle/>
          <a:p>
            <a:r>
              <a:rPr kumimoji="1" lang="en-US" altLang="zh-TW" dirty="0"/>
              <a:t>Val Acc &lt; Training Acc in the beginning of the training</a:t>
            </a:r>
          </a:p>
          <a:p>
            <a:r>
              <a:rPr kumimoji="1" lang="en-US" altLang="zh-TW" dirty="0"/>
              <a:t>Sometimes accuracy improves,  but log loss does not</a:t>
            </a:r>
          </a:p>
          <a:p>
            <a:endParaRPr kumimoji="1"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0F20237-5587-AE42-B3CC-DDCC8C3293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grpSp>
        <p:nvGrpSpPr>
          <p:cNvPr id="5" name="Google Shape;1021;p46">
            <a:extLst>
              <a:ext uri="{FF2B5EF4-FFF2-40B4-BE49-F238E27FC236}">
                <a16:creationId xmlns:a16="http://schemas.microsoft.com/office/drawing/2014/main" id="{408C4ED8-B529-4E44-AAF4-8FB1B10FC028}"/>
              </a:ext>
            </a:extLst>
          </p:cNvPr>
          <p:cNvGrpSpPr/>
          <p:nvPr/>
        </p:nvGrpSpPr>
        <p:grpSpPr>
          <a:xfrm>
            <a:off x="377606" y="617925"/>
            <a:ext cx="309022" cy="315499"/>
            <a:chOff x="3951850" y="2985350"/>
            <a:chExt cx="407950" cy="416500"/>
          </a:xfrm>
        </p:grpSpPr>
        <p:sp>
          <p:nvSpPr>
            <p:cNvPr id="7" name="Google Shape;1022;p46">
              <a:extLst>
                <a:ext uri="{FF2B5EF4-FFF2-40B4-BE49-F238E27FC236}">
                  <a16:creationId xmlns:a16="http://schemas.microsoft.com/office/drawing/2014/main" id="{524BA227-321D-A240-999C-545D85F5A637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23;p46">
              <a:extLst>
                <a:ext uri="{FF2B5EF4-FFF2-40B4-BE49-F238E27FC236}">
                  <a16:creationId xmlns:a16="http://schemas.microsoft.com/office/drawing/2014/main" id="{B087C8E2-BF52-2C41-B284-B48D896C519C}"/>
                </a:ext>
              </a:extLst>
            </p:cNvPr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24;p46">
              <a:extLst>
                <a:ext uri="{FF2B5EF4-FFF2-40B4-BE49-F238E27FC236}">
                  <a16:creationId xmlns:a16="http://schemas.microsoft.com/office/drawing/2014/main" id="{2F784A04-7551-F342-A02C-A164DEBB06F0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25;p46">
              <a:extLst>
                <a:ext uri="{FF2B5EF4-FFF2-40B4-BE49-F238E27FC236}">
                  <a16:creationId xmlns:a16="http://schemas.microsoft.com/office/drawing/2014/main" id="{CD2B4B86-9768-E44F-88FD-C58F6F1F685A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2982B420-96EF-8540-9ADD-9B7EA152D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450" y="2501149"/>
            <a:ext cx="3600000" cy="1808531"/>
          </a:xfrm>
          <a:prstGeom prst="rect">
            <a:avLst/>
          </a:prstGeom>
          <a:ln w="12700">
            <a:solidFill>
              <a:schemeClr val="accent4">
                <a:lumMod val="90000"/>
              </a:schemeClr>
            </a:solidFill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9288F53-CBD5-224F-8347-07B365906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755" y="3451732"/>
            <a:ext cx="3600000" cy="857948"/>
          </a:xfrm>
          <a:prstGeom prst="rect">
            <a:avLst/>
          </a:prstGeom>
          <a:ln w="12700">
            <a:solidFill>
              <a:schemeClr val="accent4">
                <a:lumMod val="90000"/>
              </a:schemeClr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21D967E-8B36-6E42-BCE1-620FF0FEC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755" y="2501149"/>
            <a:ext cx="3600000" cy="883175"/>
          </a:xfrm>
          <a:prstGeom prst="rect">
            <a:avLst/>
          </a:prstGeom>
          <a:ln w="12700">
            <a:solidFill>
              <a:schemeClr val="accent4">
                <a:lumMod val="90000"/>
              </a:schemeClr>
            </a:solidFill>
          </a:ln>
        </p:spPr>
      </p:pic>
      <p:sp>
        <p:nvSpPr>
          <p:cNvPr id="13" name="圓角矩形 12">
            <a:extLst>
              <a:ext uri="{FF2B5EF4-FFF2-40B4-BE49-F238E27FC236}">
                <a16:creationId xmlns:a16="http://schemas.microsoft.com/office/drawing/2014/main" id="{C93A12AE-2210-DD43-8CA5-98766249AA9F}"/>
              </a:ext>
            </a:extLst>
          </p:cNvPr>
          <p:cNvSpPr/>
          <p:nvPr/>
        </p:nvSpPr>
        <p:spPr>
          <a:xfrm>
            <a:off x="1650775" y="2638713"/>
            <a:ext cx="663547" cy="1646691"/>
          </a:xfrm>
          <a:prstGeom prst="round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D13BE5F7-D8D7-204C-B6AA-307DAE93AB33}"/>
              </a:ext>
            </a:extLst>
          </p:cNvPr>
          <p:cNvSpPr/>
          <p:nvPr/>
        </p:nvSpPr>
        <p:spPr>
          <a:xfrm>
            <a:off x="5444591" y="2758442"/>
            <a:ext cx="663547" cy="154691"/>
          </a:xfrm>
          <a:prstGeom prst="round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B9BB0613-B2F4-6C40-9BB3-31558D30AABB}"/>
              </a:ext>
            </a:extLst>
          </p:cNvPr>
          <p:cNvSpPr/>
          <p:nvPr/>
        </p:nvSpPr>
        <p:spPr>
          <a:xfrm>
            <a:off x="5444591" y="3206925"/>
            <a:ext cx="663547" cy="154691"/>
          </a:xfrm>
          <a:prstGeom prst="round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3FC3EBEA-59A9-624D-ADDE-064BB5C175EF}"/>
              </a:ext>
            </a:extLst>
          </p:cNvPr>
          <p:cNvSpPr/>
          <p:nvPr/>
        </p:nvSpPr>
        <p:spPr>
          <a:xfrm>
            <a:off x="6918469" y="3206925"/>
            <a:ext cx="663547" cy="154691"/>
          </a:xfrm>
          <a:prstGeom prst="round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F2B1A3F0-2A56-3D4A-AD68-EC69DFB93B6C}"/>
              </a:ext>
            </a:extLst>
          </p:cNvPr>
          <p:cNvSpPr/>
          <p:nvPr/>
        </p:nvSpPr>
        <p:spPr>
          <a:xfrm>
            <a:off x="6918470" y="2758442"/>
            <a:ext cx="663547" cy="154691"/>
          </a:xfrm>
          <a:prstGeom prst="round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圓角矩形 21">
            <a:extLst>
              <a:ext uri="{FF2B5EF4-FFF2-40B4-BE49-F238E27FC236}">
                <a16:creationId xmlns:a16="http://schemas.microsoft.com/office/drawing/2014/main" id="{855530E1-3CD7-774C-8F85-D5FE62787E4B}"/>
              </a:ext>
            </a:extLst>
          </p:cNvPr>
          <p:cNvSpPr/>
          <p:nvPr/>
        </p:nvSpPr>
        <p:spPr>
          <a:xfrm>
            <a:off x="5444591" y="3715658"/>
            <a:ext cx="663547" cy="154691"/>
          </a:xfrm>
          <a:prstGeom prst="round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0066CE7F-236A-DF46-AE50-1C2FD831B273}"/>
              </a:ext>
            </a:extLst>
          </p:cNvPr>
          <p:cNvSpPr/>
          <p:nvPr/>
        </p:nvSpPr>
        <p:spPr>
          <a:xfrm>
            <a:off x="5444591" y="4164141"/>
            <a:ext cx="663547" cy="154691"/>
          </a:xfrm>
          <a:prstGeom prst="round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384CF788-DF7F-C040-A7BA-3C64266B5932}"/>
              </a:ext>
            </a:extLst>
          </p:cNvPr>
          <p:cNvSpPr/>
          <p:nvPr/>
        </p:nvSpPr>
        <p:spPr>
          <a:xfrm>
            <a:off x="6918469" y="4164141"/>
            <a:ext cx="663547" cy="154691"/>
          </a:xfrm>
          <a:prstGeom prst="round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020EFED4-AC9B-B146-ADC0-D0816162F4FC}"/>
              </a:ext>
            </a:extLst>
          </p:cNvPr>
          <p:cNvSpPr/>
          <p:nvPr/>
        </p:nvSpPr>
        <p:spPr>
          <a:xfrm>
            <a:off x="6918470" y="3715658"/>
            <a:ext cx="663547" cy="154691"/>
          </a:xfrm>
          <a:prstGeom prst="round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向右箭號 25">
            <a:extLst>
              <a:ext uri="{FF2B5EF4-FFF2-40B4-BE49-F238E27FC236}">
                <a16:creationId xmlns:a16="http://schemas.microsoft.com/office/drawing/2014/main" id="{9C5ADAB9-2AC2-9B4E-9F6B-789DFB0C0B27}"/>
              </a:ext>
            </a:extLst>
          </p:cNvPr>
          <p:cNvSpPr/>
          <p:nvPr/>
        </p:nvSpPr>
        <p:spPr>
          <a:xfrm rot="16200000">
            <a:off x="5995438" y="2963495"/>
            <a:ext cx="396731" cy="193706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向右箭號 26">
            <a:extLst>
              <a:ext uri="{FF2B5EF4-FFF2-40B4-BE49-F238E27FC236}">
                <a16:creationId xmlns:a16="http://schemas.microsoft.com/office/drawing/2014/main" id="{0F240362-00C1-2B41-AAEE-D4115218831F}"/>
              </a:ext>
            </a:extLst>
          </p:cNvPr>
          <p:cNvSpPr/>
          <p:nvPr/>
        </p:nvSpPr>
        <p:spPr>
          <a:xfrm rot="5400000">
            <a:off x="5995438" y="3920393"/>
            <a:ext cx="396731" cy="193706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向右箭號 27">
            <a:extLst>
              <a:ext uri="{FF2B5EF4-FFF2-40B4-BE49-F238E27FC236}">
                <a16:creationId xmlns:a16="http://schemas.microsoft.com/office/drawing/2014/main" id="{C829F799-E689-614C-AFC1-147D7AD4DF69}"/>
              </a:ext>
            </a:extLst>
          </p:cNvPr>
          <p:cNvSpPr/>
          <p:nvPr/>
        </p:nvSpPr>
        <p:spPr>
          <a:xfrm rot="5400000">
            <a:off x="7480280" y="3920394"/>
            <a:ext cx="396731" cy="193706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向右箭號 28">
            <a:extLst>
              <a:ext uri="{FF2B5EF4-FFF2-40B4-BE49-F238E27FC236}">
                <a16:creationId xmlns:a16="http://schemas.microsoft.com/office/drawing/2014/main" id="{B52888D4-3CF9-D544-9FF8-B01DF9B94146}"/>
              </a:ext>
            </a:extLst>
          </p:cNvPr>
          <p:cNvSpPr/>
          <p:nvPr/>
        </p:nvSpPr>
        <p:spPr>
          <a:xfrm rot="16200000">
            <a:off x="7480281" y="2960507"/>
            <a:ext cx="396731" cy="193706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504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502922" cy="20809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altLang="zh-TW" sz="3600" dirty="0">
                <a:solidFill>
                  <a:schemeClr val="accent5"/>
                </a:solidFill>
              </a:rPr>
              <a:t>Insight and </a:t>
            </a:r>
            <a:br>
              <a:rPr lang="en" altLang="zh-TW" sz="3600" dirty="0">
                <a:solidFill>
                  <a:schemeClr val="accent5"/>
                </a:solidFill>
              </a:rPr>
            </a:br>
            <a:r>
              <a:rPr lang="en" altLang="zh-TW" sz="3600" dirty="0">
                <a:solidFill>
                  <a:schemeClr val="accent5"/>
                </a:solidFill>
              </a:rPr>
              <a:t>Future Work</a:t>
            </a:r>
            <a:endParaRPr sz="3600" dirty="0">
              <a:solidFill>
                <a:schemeClr val="accent5"/>
              </a:solidFill>
            </a:endParaRP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TW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18216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altLang="zh-TW" dirty="0">
                <a:solidFill>
                  <a:schemeClr val="bg1"/>
                </a:solidFill>
              </a:rPr>
              <a:t>Insight and Future Work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08" name="Google Shape;608;p3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609" name="Google Shape;609;p38"/>
          <p:cNvSpPr/>
          <p:nvPr/>
        </p:nvSpPr>
        <p:spPr>
          <a:xfrm flipV="1"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38"/>
          <p:cNvSpPr/>
          <p:nvPr/>
        </p:nvSpPr>
        <p:spPr>
          <a:xfrm flipV="1"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7" name="Google Shape;617;p38"/>
          <p:cNvGrpSpPr/>
          <p:nvPr/>
        </p:nvGrpSpPr>
        <p:grpSpPr>
          <a:xfrm>
            <a:off x="2803453" y="1628040"/>
            <a:ext cx="473400" cy="473400"/>
            <a:chOff x="5842489" y="1703401"/>
            <a:chExt cx="473400" cy="473400"/>
          </a:xfrm>
        </p:grpSpPr>
        <p:sp>
          <p:nvSpPr>
            <p:cNvPr id="618" name="Google Shape;618;p38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619" name="Google Shape;619;p38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chemeClr val="dk2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2</a:t>
              </a:r>
            </a:p>
          </p:txBody>
        </p:sp>
      </p:grpSp>
      <p:grpSp>
        <p:nvGrpSpPr>
          <p:cNvPr id="620" name="Google Shape;620;p38"/>
          <p:cNvGrpSpPr/>
          <p:nvPr/>
        </p:nvGrpSpPr>
        <p:grpSpPr>
          <a:xfrm>
            <a:off x="1788861" y="3667435"/>
            <a:ext cx="473400" cy="473400"/>
            <a:chOff x="6880814" y="3576300"/>
            <a:chExt cx="473400" cy="473400"/>
          </a:xfrm>
        </p:grpSpPr>
        <p:sp>
          <p:nvSpPr>
            <p:cNvPr id="621" name="Google Shape;621;p38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622" name="Google Shape;622;p38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1</a:t>
              </a:r>
            </a:p>
          </p:txBody>
        </p:sp>
      </p:grpSp>
      <p:sp>
        <p:nvSpPr>
          <p:cNvPr id="631" name="Google Shape;631;p38"/>
          <p:cNvSpPr txBox="1"/>
          <p:nvPr/>
        </p:nvSpPr>
        <p:spPr>
          <a:xfrm>
            <a:off x="5113796" y="4140261"/>
            <a:ext cx="3826901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altLang="zh-TW" sz="1200" b="1" dirty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way to form a new training set </a:t>
            </a:r>
          </a:p>
          <a:p>
            <a:pPr lvl="0"/>
            <a:r>
              <a:rPr lang="en" altLang="zh-TW" sz="1200" b="1" dirty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and validation set.</a:t>
            </a:r>
            <a:endParaRPr sz="12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  <a:cs typeface="Roboto Condensed"/>
              <a:sym typeface="Roboto Condensed"/>
            </a:endParaRPr>
          </a:p>
        </p:txBody>
      </p:sp>
      <p:sp>
        <p:nvSpPr>
          <p:cNvPr id="634" name="Google Shape;634;p38"/>
          <p:cNvSpPr txBox="1"/>
          <p:nvPr/>
        </p:nvSpPr>
        <p:spPr>
          <a:xfrm>
            <a:off x="420604" y="4222526"/>
            <a:ext cx="4005605" cy="729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ts val="1600"/>
              </a:lnSpc>
            </a:pPr>
            <a:r>
              <a:rPr lang="en" altLang="zh-TW" sz="1200" b="1" dirty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After being divided into 11 categories, the amount of data in each category is unbalanced.</a:t>
            </a:r>
          </a:p>
          <a:p>
            <a:pPr lvl="0">
              <a:lnSpc>
                <a:spcPts val="1600"/>
              </a:lnSpc>
            </a:pPr>
            <a:r>
              <a:rPr lang="en" altLang="zh-TW" sz="1200" b="1" dirty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Categories with too many species can be subdivided.</a:t>
            </a:r>
            <a:endParaRPr sz="1200" b="1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  <a:sym typeface="Roboto Condensed"/>
            </a:endParaRPr>
          </a:p>
        </p:txBody>
      </p:sp>
      <p:grpSp>
        <p:nvGrpSpPr>
          <p:cNvPr id="48" name="Google Shape;1083;p46">
            <a:extLst>
              <a:ext uri="{FF2B5EF4-FFF2-40B4-BE49-F238E27FC236}">
                <a16:creationId xmlns:a16="http://schemas.microsoft.com/office/drawing/2014/main" id="{06174334-4B8F-8E43-9EFC-12724A71729E}"/>
              </a:ext>
            </a:extLst>
          </p:cNvPr>
          <p:cNvGrpSpPr/>
          <p:nvPr/>
        </p:nvGrpSpPr>
        <p:grpSpPr>
          <a:xfrm>
            <a:off x="327412" y="608248"/>
            <a:ext cx="334872" cy="334853"/>
            <a:chOff x="576250" y="4319400"/>
            <a:chExt cx="442075" cy="442050"/>
          </a:xfrm>
        </p:grpSpPr>
        <p:sp>
          <p:nvSpPr>
            <p:cNvPr id="49" name="Google Shape;1084;p46">
              <a:extLst>
                <a:ext uri="{FF2B5EF4-FFF2-40B4-BE49-F238E27FC236}">
                  <a16:creationId xmlns:a16="http://schemas.microsoft.com/office/drawing/2014/main" id="{3A987AA1-AD78-D84E-A756-DF18822A08FF}"/>
                </a:ext>
              </a:extLst>
            </p:cNvPr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85;p46">
              <a:extLst>
                <a:ext uri="{FF2B5EF4-FFF2-40B4-BE49-F238E27FC236}">
                  <a16:creationId xmlns:a16="http://schemas.microsoft.com/office/drawing/2014/main" id="{83CA8561-B4E8-6846-888E-197B4FD803C4}"/>
                </a:ext>
              </a:extLst>
            </p:cNvPr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86;p46">
              <a:extLst>
                <a:ext uri="{FF2B5EF4-FFF2-40B4-BE49-F238E27FC236}">
                  <a16:creationId xmlns:a16="http://schemas.microsoft.com/office/drawing/2014/main" id="{2A6ACD4B-C2FC-2642-A192-BF817B91C218}"/>
                </a:ext>
              </a:extLst>
            </p:cNvPr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87;p46">
              <a:extLst>
                <a:ext uri="{FF2B5EF4-FFF2-40B4-BE49-F238E27FC236}">
                  <a16:creationId xmlns:a16="http://schemas.microsoft.com/office/drawing/2014/main" id="{ED2E51FA-DA82-D840-9B07-2DEFED64C172}"/>
                </a:ext>
              </a:extLst>
            </p:cNvPr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250;p17">
            <a:extLst>
              <a:ext uri="{FF2B5EF4-FFF2-40B4-BE49-F238E27FC236}">
                <a16:creationId xmlns:a16="http://schemas.microsoft.com/office/drawing/2014/main" id="{CCDFB046-11CD-D04F-B9FF-EECEE566DE04}"/>
              </a:ext>
            </a:extLst>
          </p:cNvPr>
          <p:cNvGrpSpPr/>
          <p:nvPr/>
        </p:nvGrpSpPr>
        <p:grpSpPr>
          <a:xfrm>
            <a:off x="7829963" y="251643"/>
            <a:ext cx="944869" cy="944879"/>
            <a:chOff x="6643075" y="3664250"/>
            <a:chExt cx="407950" cy="407975"/>
          </a:xfrm>
        </p:grpSpPr>
        <p:sp>
          <p:nvSpPr>
            <p:cNvPr id="54" name="Google Shape;251;p17">
              <a:extLst>
                <a:ext uri="{FF2B5EF4-FFF2-40B4-BE49-F238E27FC236}">
                  <a16:creationId xmlns:a16="http://schemas.microsoft.com/office/drawing/2014/main" id="{F55322C0-02AE-854A-AB7F-CAA914BBD61D}"/>
                </a:ext>
              </a:extLst>
            </p:cNvPr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52;p17">
              <a:extLst>
                <a:ext uri="{FF2B5EF4-FFF2-40B4-BE49-F238E27FC236}">
                  <a16:creationId xmlns:a16="http://schemas.microsoft.com/office/drawing/2014/main" id="{54D364CB-EDBF-4440-A638-C18D3D17CF42}"/>
                </a:ext>
              </a:extLst>
            </p:cNvPr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253;p17">
            <a:extLst>
              <a:ext uri="{FF2B5EF4-FFF2-40B4-BE49-F238E27FC236}">
                <a16:creationId xmlns:a16="http://schemas.microsoft.com/office/drawing/2014/main" id="{FE532CE7-822D-8C4D-8AA3-D1E72AC33C70}"/>
              </a:ext>
            </a:extLst>
          </p:cNvPr>
          <p:cNvGrpSpPr/>
          <p:nvPr/>
        </p:nvGrpSpPr>
        <p:grpSpPr>
          <a:xfrm rot="-587363">
            <a:off x="7977515" y="1323807"/>
            <a:ext cx="388458" cy="388462"/>
            <a:chOff x="576250" y="4319400"/>
            <a:chExt cx="442075" cy="442050"/>
          </a:xfrm>
        </p:grpSpPr>
        <p:sp>
          <p:nvSpPr>
            <p:cNvPr id="57" name="Google Shape;254;p17">
              <a:extLst>
                <a:ext uri="{FF2B5EF4-FFF2-40B4-BE49-F238E27FC236}">
                  <a16:creationId xmlns:a16="http://schemas.microsoft.com/office/drawing/2014/main" id="{66F59565-7BD1-1340-B992-5CFCF0BDB355}"/>
                </a:ext>
              </a:extLst>
            </p:cNvPr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55;p17">
              <a:extLst>
                <a:ext uri="{FF2B5EF4-FFF2-40B4-BE49-F238E27FC236}">
                  <a16:creationId xmlns:a16="http://schemas.microsoft.com/office/drawing/2014/main" id="{5B5F8695-30C0-DA4E-8AC8-5A70906E4CA1}"/>
                </a:ext>
              </a:extLst>
            </p:cNvPr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56;p17">
              <a:extLst>
                <a:ext uri="{FF2B5EF4-FFF2-40B4-BE49-F238E27FC236}">
                  <a16:creationId xmlns:a16="http://schemas.microsoft.com/office/drawing/2014/main" id="{5F45E980-8DA8-8547-B08D-290B00176F7D}"/>
                </a:ext>
              </a:extLst>
            </p:cNvPr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57;p17">
              <a:extLst>
                <a:ext uri="{FF2B5EF4-FFF2-40B4-BE49-F238E27FC236}">
                  <a16:creationId xmlns:a16="http://schemas.microsoft.com/office/drawing/2014/main" id="{18884D9A-F6E0-6445-90A8-0DF02329D131}"/>
                </a:ext>
              </a:extLst>
            </p:cNvPr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258;p17">
            <a:extLst>
              <a:ext uri="{FF2B5EF4-FFF2-40B4-BE49-F238E27FC236}">
                <a16:creationId xmlns:a16="http://schemas.microsoft.com/office/drawing/2014/main" id="{635FBEBD-20A9-074F-83B1-ED727D65C3A1}"/>
              </a:ext>
            </a:extLst>
          </p:cNvPr>
          <p:cNvSpPr/>
          <p:nvPr/>
        </p:nvSpPr>
        <p:spPr>
          <a:xfrm>
            <a:off x="7716617" y="205060"/>
            <a:ext cx="147702" cy="141031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259;p17">
            <a:extLst>
              <a:ext uri="{FF2B5EF4-FFF2-40B4-BE49-F238E27FC236}">
                <a16:creationId xmlns:a16="http://schemas.microsoft.com/office/drawing/2014/main" id="{EC088D3D-CDA9-6748-83F9-816CE5D29F16}"/>
              </a:ext>
            </a:extLst>
          </p:cNvPr>
          <p:cNvSpPr/>
          <p:nvPr/>
        </p:nvSpPr>
        <p:spPr>
          <a:xfrm rot="2697322">
            <a:off x="8584878" y="1199118"/>
            <a:ext cx="224204" cy="21407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260;p17">
            <a:extLst>
              <a:ext uri="{FF2B5EF4-FFF2-40B4-BE49-F238E27FC236}">
                <a16:creationId xmlns:a16="http://schemas.microsoft.com/office/drawing/2014/main" id="{6F26FE7D-6225-C548-AB34-C151C461FB3A}"/>
              </a:ext>
            </a:extLst>
          </p:cNvPr>
          <p:cNvSpPr/>
          <p:nvPr/>
        </p:nvSpPr>
        <p:spPr>
          <a:xfrm>
            <a:off x="8807042" y="1045672"/>
            <a:ext cx="89793" cy="85781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261;p17">
            <a:extLst>
              <a:ext uri="{FF2B5EF4-FFF2-40B4-BE49-F238E27FC236}">
                <a16:creationId xmlns:a16="http://schemas.microsoft.com/office/drawing/2014/main" id="{8A2D1B85-BA1E-6142-A262-10F25F0B3E8D}"/>
              </a:ext>
            </a:extLst>
          </p:cNvPr>
          <p:cNvSpPr/>
          <p:nvPr/>
        </p:nvSpPr>
        <p:spPr>
          <a:xfrm rot="1280149">
            <a:off x="7565696" y="595137"/>
            <a:ext cx="89795" cy="8576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620;p38">
            <a:extLst>
              <a:ext uri="{FF2B5EF4-FFF2-40B4-BE49-F238E27FC236}">
                <a16:creationId xmlns:a16="http://schemas.microsoft.com/office/drawing/2014/main" id="{C753CF6F-F74B-8C49-AE9E-EAD2E8978326}"/>
              </a:ext>
            </a:extLst>
          </p:cNvPr>
          <p:cNvGrpSpPr/>
          <p:nvPr/>
        </p:nvGrpSpPr>
        <p:grpSpPr>
          <a:xfrm>
            <a:off x="5853905" y="3666861"/>
            <a:ext cx="473400" cy="473400"/>
            <a:chOff x="6880814" y="3576300"/>
            <a:chExt cx="473400" cy="473400"/>
          </a:xfrm>
        </p:grpSpPr>
        <p:sp>
          <p:nvSpPr>
            <p:cNvPr id="66" name="Google Shape;621;p38">
              <a:extLst>
                <a:ext uri="{FF2B5EF4-FFF2-40B4-BE49-F238E27FC236}">
                  <a16:creationId xmlns:a16="http://schemas.microsoft.com/office/drawing/2014/main" id="{C8A69252-4138-7D49-BB99-B75464E7656C}"/>
                </a:ext>
              </a:extLst>
            </p:cNvPr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67" name="Google Shape;622;p38">
              <a:extLst>
                <a:ext uri="{FF2B5EF4-FFF2-40B4-BE49-F238E27FC236}">
                  <a16:creationId xmlns:a16="http://schemas.microsoft.com/office/drawing/2014/main" id="{E82A52A3-0FC0-9C46-9B34-FE86ADB59688}"/>
                </a:ext>
              </a:extLst>
            </p:cNvPr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chemeClr val="dk2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3</a:t>
              </a:r>
              <a:endParaRPr lang="en" sz="600" dirty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68" name="Google Shape;634;p38">
            <a:extLst>
              <a:ext uri="{FF2B5EF4-FFF2-40B4-BE49-F238E27FC236}">
                <a16:creationId xmlns:a16="http://schemas.microsoft.com/office/drawing/2014/main" id="{8755D718-08FA-AE4D-B275-3643BA1498B0}"/>
              </a:ext>
            </a:extLst>
          </p:cNvPr>
          <p:cNvSpPr txBox="1"/>
          <p:nvPr/>
        </p:nvSpPr>
        <p:spPr>
          <a:xfrm>
            <a:off x="160908" y="1445721"/>
            <a:ext cx="400560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ts val="1600"/>
              </a:lnSpc>
            </a:pPr>
            <a:r>
              <a:rPr lang="en-US" sz="1200" b="1" dirty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sym typeface="Roboto Condensed"/>
              </a:rPr>
              <a:t>Whether plankton unrelated to other species be included in the category of unknown species</a:t>
            </a:r>
            <a:endParaRPr sz="1200" b="1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  <a:sym typeface="Roboto Condensed"/>
            </a:endParaRPr>
          </a:p>
        </p:txBody>
      </p:sp>
      <p:grpSp>
        <p:nvGrpSpPr>
          <p:cNvPr id="71" name="Google Shape;617;p38">
            <a:extLst>
              <a:ext uri="{FF2B5EF4-FFF2-40B4-BE49-F238E27FC236}">
                <a16:creationId xmlns:a16="http://schemas.microsoft.com/office/drawing/2014/main" id="{9968C902-3AB5-6849-9F1F-D90EF7D47060}"/>
              </a:ext>
            </a:extLst>
          </p:cNvPr>
          <p:cNvGrpSpPr/>
          <p:nvPr/>
        </p:nvGrpSpPr>
        <p:grpSpPr>
          <a:xfrm>
            <a:off x="6857597" y="1619795"/>
            <a:ext cx="473400" cy="473400"/>
            <a:chOff x="5842489" y="1703401"/>
            <a:chExt cx="473400" cy="473400"/>
          </a:xfrm>
        </p:grpSpPr>
        <p:sp>
          <p:nvSpPr>
            <p:cNvPr id="72" name="Google Shape;618;p38">
              <a:extLst>
                <a:ext uri="{FF2B5EF4-FFF2-40B4-BE49-F238E27FC236}">
                  <a16:creationId xmlns:a16="http://schemas.microsoft.com/office/drawing/2014/main" id="{A483AF64-EAF2-6A46-80BC-03DA9EDC59BE}"/>
                </a:ext>
              </a:extLst>
            </p:cNvPr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73" name="Google Shape;619;p38">
              <a:extLst>
                <a:ext uri="{FF2B5EF4-FFF2-40B4-BE49-F238E27FC236}">
                  <a16:creationId xmlns:a16="http://schemas.microsoft.com/office/drawing/2014/main" id="{FF9B7BB1-7E20-CA49-B87E-A8104A8F1C7F}"/>
                </a:ext>
              </a:extLst>
            </p:cNvPr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dirty="0">
                  <a:solidFill>
                    <a:schemeClr val="dk2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4</a:t>
              </a:r>
            </a:p>
          </p:txBody>
        </p:sp>
      </p:grpSp>
      <p:sp>
        <p:nvSpPr>
          <p:cNvPr id="74" name="Google Shape;631;p38">
            <a:extLst>
              <a:ext uri="{FF2B5EF4-FFF2-40B4-BE49-F238E27FC236}">
                <a16:creationId xmlns:a16="http://schemas.microsoft.com/office/drawing/2014/main" id="{1899D4DC-E069-254B-89B8-116AEF34E143}"/>
              </a:ext>
            </a:extLst>
          </p:cNvPr>
          <p:cNvSpPr txBox="1"/>
          <p:nvPr/>
        </p:nvSpPr>
        <p:spPr>
          <a:xfrm>
            <a:off x="4878571" y="1279415"/>
            <a:ext cx="3051684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altLang="zh-TW" sz="1200" b="1" dirty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Apply Semi-supervised</a:t>
            </a:r>
            <a:r>
              <a:rPr lang="en" altLang="zh-TW" dirty="0"/>
              <a:t> </a:t>
            </a:r>
            <a:r>
              <a:rPr lang="en" altLang="zh-TW" sz="1200" b="1" dirty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Learning method.</a:t>
            </a:r>
            <a:endParaRPr sz="1200" b="1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173607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7238842-2568-2447-9D1F-A4D82C140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54" y="0"/>
            <a:ext cx="8006892" cy="514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725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altLang="zh-TW" dirty="0"/>
              <a:t>Content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814275" y="1327349"/>
            <a:ext cx="6132600" cy="34235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altLang="zh-TW" sz="2000" b="1" dirty="0">
                <a:solidFill>
                  <a:schemeClr val="tx1"/>
                </a:solidFill>
              </a:rPr>
              <a:t>Introduction</a:t>
            </a:r>
            <a:r>
              <a:rPr lang="en-US" altLang="zh-TW" sz="2000" b="1" dirty="0">
                <a:solidFill>
                  <a:schemeClr val="tx1"/>
                </a:solidFill>
              </a:rPr>
              <a:t> </a:t>
            </a:r>
            <a:endParaRPr lang="zh-TW" altLang="en-US" sz="2000" b="1" dirty="0">
              <a:solidFill>
                <a:schemeClr val="tx1"/>
              </a:solidFill>
            </a:endParaRPr>
          </a:p>
          <a:p>
            <a:pPr>
              <a:spcBef>
                <a:spcPts val="1000"/>
              </a:spcBef>
            </a:pPr>
            <a:r>
              <a:rPr lang="en" altLang="zh-TW" sz="2000" b="1" dirty="0">
                <a:solidFill>
                  <a:schemeClr val="tx1"/>
                </a:solidFill>
              </a:rPr>
              <a:t>Data Preprocessing and Splitting</a:t>
            </a:r>
          </a:p>
          <a:p>
            <a:pPr lvl="0">
              <a:spcBef>
                <a:spcPts val="1000"/>
              </a:spcBef>
            </a:pPr>
            <a:r>
              <a:rPr lang="en" altLang="zh-TW" sz="2000" b="1" dirty="0">
                <a:solidFill>
                  <a:schemeClr val="tx1"/>
                </a:solidFill>
              </a:rPr>
              <a:t>Models</a:t>
            </a:r>
          </a:p>
          <a:p>
            <a:pPr>
              <a:spcBef>
                <a:spcPts val="1000"/>
              </a:spcBef>
            </a:pPr>
            <a:r>
              <a:rPr lang="en" altLang="zh-TW" sz="2000" b="1" dirty="0">
                <a:solidFill>
                  <a:schemeClr val="tx1"/>
                </a:solidFill>
              </a:rPr>
              <a:t>Insight and Future Work</a:t>
            </a: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10" name="Google Shape;194;p12">
            <a:extLst>
              <a:ext uri="{FF2B5EF4-FFF2-40B4-BE49-F238E27FC236}">
                <a16:creationId xmlns:a16="http://schemas.microsoft.com/office/drawing/2014/main" id="{F37581F7-8704-2B4E-9DF4-03BB42BC5F49}"/>
              </a:ext>
            </a:extLst>
          </p:cNvPr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1" name="Google Shape;195;p12">
              <a:extLst>
                <a:ext uri="{FF2B5EF4-FFF2-40B4-BE49-F238E27FC236}">
                  <a16:creationId xmlns:a16="http://schemas.microsoft.com/office/drawing/2014/main" id="{8D7098DF-F195-6344-B095-CB45AEDE773A}"/>
                </a:ext>
              </a:extLst>
            </p:cNvPr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96;p12">
              <a:extLst>
                <a:ext uri="{FF2B5EF4-FFF2-40B4-BE49-F238E27FC236}">
                  <a16:creationId xmlns:a16="http://schemas.microsoft.com/office/drawing/2014/main" id="{4DC2A13A-0F41-E046-B03A-73E6BCC7D435}"/>
                </a:ext>
              </a:extLst>
            </p:cNvPr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97;p12">
              <a:extLst>
                <a:ext uri="{FF2B5EF4-FFF2-40B4-BE49-F238E27FC236}">
                  <a16:creationId xmlns:a16="http://schemas.microsoft.com/office/drawing/2014/main" id="{B0A2636B-7BB4-6242-AEB1-F20621E571F8}"/>
                </a:ext>
              </a:extLst>
            </p:cNvPr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8;p12">
              <a:extLst>
                <a:ext uri="{FF2B5EF4-FFF2-40B4-BE49-F238E27FC236}">
                  <a16:creationId xmlns:a16="http://schemas.microsoft.com/office/drawing/2014/main" id="{B6064C40-BB67-CA47-B4E2-1F21C0C25674}"/>
                </a:ext>
              </a:extLst>
            </p:cNvPr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9;p12">
              <a:extLst>
                <a:ext uri="{FF2B5EF4-FFF2-40B4-BE49-F238E27FC236}">
                  <a16:creationId xmlns:a16="http://schemas.microsoft.com/office/drawing/2014/main" id="{848E30A4-23AD-234F-A739-A6C9E9CE6354}"/>
                </a:ext>
              </a:extLst>
            </p:cNvPr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0;p12">
              <a:extLst>
                <a:ext uri="{FF2B5EF4-FFF2-40B4-BE49-F238E27FC236}">
                  <a16:creationId xmlns:a16="http://schemas.microsoft.com/office/drawing/2014/main" id="{633F1193-E9C4-D247-BDDC-E7B2F2C307B2}"/>
                </a:ext>
              </a:extLst>
            </p:cNvPr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01;p12">
              <a:extLst>
                <a:ext uri="{FF2B5EF4-FFF2-40B4-BE49-F238E27FC236}">
                  <a16:creationId xmlns:a16="http://schemas.microsoft.com/office/drawing/2014/main" id="{78B744A9-6F33-4845-BBAD-40F166DEDD17}"/>
                </a:ext>
              </a:extLst>
            </p:cNvPr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2;p12">
              <a:extLst>
                <a:ext uri="{FF2B5EF4-FFF2-40B4-BE49-F238E27FC236}">
                  <a16:creationId xmlns:a16="http://schemas.microsoft.com/office/drawing/2014/main" id="{7FECD7FA-9585-D143-8115-13720B35C28F}"/>
                </a:ext>
              </a:extLst>
            </p:cNvPr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;p12">
              <a:extLst>
                <a:ext uri="{FF2B5EF4-FFF2-40B4-BE49-F238E27FC236}">
                  <a16:creationId xmlns:a16="http://schemas.microsoft.com/office/drawing/2014/main" id="{6809E24A-7BB9-944D-976B-0EFC4D375C70}"/>
                </a:ext>
              </a:extLst>
            </p:cNvPr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4;p12">
              <a:extLst>
                <a:ext uri="{FF2B5EF4-FFF2-40B4-BE49-F238E27FC236}">
                  <a16:creationId xmlns:a16="http://schemas.microsoft.com/office/drawing/2014/main" id="{40DE76E5-D7CD-8D42-9EDC-00169F461E7B}"/>
                </a:ext>
              </a:extLst>
            </p:cNvPr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5;p12">
              <a:extLst>
                <a:ext uri="{FF2B5EF4-FFF2-40B4-BE49-F238E27FC236}">
                  <a16:creationId xmlns:a16="http://schemas.microsoft.com/office/drawing/2014/main" id="{3F33C62B-FC26-6549-A8C7-F1F253DDAFF2}"/>
                </a:ext>
              </a:extLst>
            </p:cNvPr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6;p12">
              <a:extLst>
                <a:ext uri="{FF2B5EF4-FFF2-40B4-BE49-F238E27FC236}">
                  <a16:creationId xmlns:a16="http://schemas.microsoft.com/office/drawing/2014/main" id="{9551EBAC-E732-6345-91DF-4B0D55F22FFE}"/>
                </a:ext>
              </a:extLst>
            </p:cNvPr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7;p12">
              <a:extLst>
                <a:ext uri="{FF2B5EF4-FFF2-40B4-BE49-F238E27FC236}">
                  <a16:creationId xmlns:a16="http://schemas.microsoft.com/office/drawing/2014/main" id="{5631CD8D-1E21-5141-A6AA-E9AA1E2A32F5}"/>
                </a:ext>
              </a:extLst>
            </p:cNvPr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8;p12">
              <a:extLst>
                <a:ext uri="{FF2B5EF4-FFF2-40B4-BE49-F238E27FC236}">
                  <a16:creationId xmlns:a16="http://schemas.microsoft.com/office/drawing/2014/main" id="{3AA64A55-4347-754F-B97C-AC0EEA5A4256}"/>
                </a:ext>
              </a:extLst>
            </p:cNvPr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8C3047A-B368-7C4C-B8E8-A7D8DB4E8B6A}"/>
              </a:ext>
            </a:extLst>
          </p:cNvPr>
          <p:cNvSpPr/>
          <p:nvPr/>
        </p:nvSpPr>
        <p:spPr>
          <a:xfrm>
            <a:off x="0" y="448237"/>
            <a:ext cx="9144000" cy="4206194"/>
          </a:xfrm>
          <a:prstGeom prst="rect">
            <a:avLst/>
          </a:prstGeom>
          <a:solidFill>
            <a:srgbClr val="C7D4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3" name="Google Shape;523;p3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0" name="Google Shape;524;p33">
            <a:extLst>
              <a:ext uri="{FF2B5EF4-FFF2-40B4-BE49-F238E27FC236}">
                <a16:creationId xmlns:a16="http://schemas.microsoft.com/office/drawing/2014/main" id="{37E51983-78A0-B340-AB88-2A707A4560AF}"/>
              </a:ext>
            </a:extLst>
          </p:cNvPr>
          <p:cNvSpPr txBox="1">
            <a:spLocks/>
          </p:cNvSpPr>
          <p:nvPr/>
        </p:nvSpPr>
        <p:spPr>
          <a:xfrm>
            <a:off x="1302040" y="2009777"/>
            <a:ext cx="6593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" sz="6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THANKS!</a:t>
            </a:r>
          </a:p>
        </p:txBody>
      </p:sp>
      <p:sp>
        <p:nvSpPr>
          <p:cNvPr id="524" name="Google Shape;524;p33"/>
          <p:cNvSpPr txBox="1">
            <a:spLocks noGrp="1"/>
          </p:cNvSpPr>
          <p:nvPr>
            <p:ph type="ctrTitle" idx="4294967295"/>
          </p:nvPr>
        </p:nvSpPr>
        <p:spPr>
          <a:xfrm>
            <a:off x="1275150" y="19918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5"/>
                </a:solidFill>
              </a:rPr>
              <a:t>THANKS!</a:t>
            </a:r>
            <a:endParaRPr sz="6000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20809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altLang="zh-TW" sz="3600" dirty="0">
                <a:solidFill>
                  <a:schemeClr val="accent5"/>
                </a:solidFill>
              </a:rPr>
              <a:t>Introduction</a:t>
            </a:r>
            <a:r>
              <a:rPr lang="en-US" altLang="zh-TW" sz="3600" dirty="0">
                <a:solidFill>
                  <a:schemeClr val="accent5"/>
                </a:solidFill>
              </a:rPr>
              <a:t> </a:t>
            </a:r>
            <a:endParaRPr lang="zh-TW" altLang="en-US" sz="3600" dirty="0">
              <a:solidFill>
                <a:schemeClr val="accent5"/>
              </a:solidFill>
            </a:endParaRP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9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altLang="zh-TW" dirty="0">
                <a:solidFill>
                  <a:schemeClr val="bg1"/>
                </a:solidFill>
              </a:rPr>
              <a:t>Introduction -- </a:t>
            </a:r>
            <a:r>
              <a:rPr lang="en-US" altLang="zh-TW" dirty="0">
                <a:solidFill>
                  <a:schemeClr val="bg1"/>
                </a:solidFill>
              </a:rPr>
              <a:t>Kaggle</a:t>
            </a:r>
            <a:r>
              <a:rPr lang="en" altLang="zh-TW" dirty="0">
                <a:solidFill>
                  <a:schemeClr val="bg1"/>
                </a:solidFill>
              </a:rPr>
              <a:t> Competition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87" name="Google Shape;287;p1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3FEEEC-9714-204B-A141-ED05F301E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716" y="1465982"/>
            <a:ext cx="2999251" cy="231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FEA9619-ECD7-9846-BD88-486042634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16" y="1439606"/>
            <a:ext cx="5258400" cy="1474545"/>
          </a:xfrm>
          <a:prstGeom prst="rect">
            <a:avLst/>
          </a:prstGeom>
        </p:spPr>
      </p:pic>
      <p:sp>
        <p:nvSpPr>
          <p:cNvPr id="24" name="Google Shape;229;p15">
            <a:extLst>
              <a:ext uri="{FF2B5EF4-FFF2-40B4-BE49-F238E27FC236}">
                <a16:creationId xmlns:a16="http://schemas.microsoft.com/office/drawing/2014/main" id="{38114528-435B-734C-9B79-044F810ED8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14274" y="3092824"/>
            <a:ext cx="4790785" cy="18290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altLang="zh-TW" sz="2400" b="1" dirty="0">
                <a:solidFill>
                  <a:schemeClr val="accent5"/>
                </a:solidFill>
                <a:latin typeface="Roboto" panose="02000000000000000000" pitchFamily="2" charset="0"/>
                <a:ea typeface="SimSong" panose="02020300000000000000" pitchFamily="18" charset="-122"/>
              </a:rPr>
              <a:t>“</a:t>
            </a:r>
            <a:r>
              <a:rPr lang="en" altLang="zh-TW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" altLang="zh-TW" sz="14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Identify images of 121 species of plankton,</a:t>
            </a:r>
          </a:p>
          <a:p>
            <a:pPr marL="0" lvl="0" indent="0">
              <a:buNone/>
            </a:pPr>
            <a:r>
              <a:rPr lang="en" altLang="zh-TW" sz="14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 and calculate the probability of each species. </a:t>
            </a:r>
            <a:r>
              <a:rPr lang="en-US" altLang="zh-TW" sz="2400" b="1" dirty="0">
                <a:solidFill>
                  <a:schemeClr val="accent5"/>
                </a:solidFill>
                <a:latin typeface="Roboto" panose="02000000000000000000" pitchFamily="2" charset="0"/>
                <a:ea typeface="SimSong" panose="02020300000000000000" pitchFamily="18" charset="-122"/>
              </a:rPr>
              <a:t>”</a:t>
            </a:r>
            <a:endParaRPr lang="en-US" altLang="zh-TW" sz="2000" b="1" dirty="0">
              <a:solidFill>
                <a:schemeClr val="accent5"/>
              </a:solidFill>
              <a:latin typeface="Roboto" panose="02000000000000000000" pitchFamily="2" charset="0"/>
              <a:ea typeface="SimSong" panose="02020300000000000000" pitchFamily="18" charset="-122"/>
            </a:endParaRPr>
          </a:p>
        </p:txBody>
      </p:sp>
      <p:grpSp>
        <p:nvGrpSpPr>
          <p:cNvPr id="25" name="Google Shape;949;p46">
            <a:extLst>
              <a:ext uri="{FF2B5EF4-FFF2-40B4-BE49-F238E27FC236}">
                <a16:creationId xmlns:a16="http://schemas.microsoft.com/office/drawing/2014/main" id="{6C89C35F-7814-EA4E-B0C7-0FD445D51A23}"/>
              </a:ext>
            </a:extLst>
          </p:cNvPr>
          <p:cNvGrpSpPr/>
          <p:nvPr/>
        </p:nvGrpSpPr>
        <p:grpSpPr>
          <a:xfrm>
            <a:off x="342497" y="623437"/>
            <a:ext cx="321956" cy="325630"/>
            <a:chOff x="5290150" y="1636700"/>
            <a:chExt cx="425025" cy="429875"/>
          </a:xfrm>
        </p:grpSpPr>
        <p:sp>
          <p:nvSpPr>
            <p:cNvPr id="26" name="Google Shape;950;p46">
              <a:extLst>
                <a:ext uri="{FF2B5EF4-FFF2-40B4-BE49-F238E27FC236}">
                  <a16:creationId xmlns:a16="http://schemas.microsoft.com/office/drawing/2014/main" id="{AB5F7730-766B-2045-86A6-B3CB6127E7D8}"/>
                </a:ext>
              </a:extLst>
            </p:cNvPr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51;p46">
              <a:extLst>
                <a:ext uri="{FF2B5EF4-FFF2-40B4-BE49-F238E27FC236}">
                  <a16:creationId xmlns:a16="http://schemas.microsoft.com/office/drawing/2014/main" id="{F5B4E4D2-CE1C-104C-AE62-DF7BEB27FFF0}"/>
                </a:ext>
              </a:extLst>
            </p:cNvPr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>
                <a:solidFill>
                  <a:schemeClr val="bg1"/>
                </a:solidFill>
              </a:rPr>
              <a:t>Evaluation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03" name="Google Shape;303;p2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12" name="Google Shape;952;p46">
            <a:extLst>
              <a:ext uri="{FF2B5EF4-FFF2-40B4-BE49-F238E27FC236}">
                <a16:creationId xmlns:a16="http://schemas.microsoft.com/office/drawing/2014/main" id="{888D7DC9-BBCF-224E-A84B-C4CB174900E1}"/>
              </a:ext>
            </a:extLst>
          </p:cNvPr>
          <p:cNvGrpSpPr/>
          <p:nvPr/>
        </p:nvGrpSpPr>
        <p:grpSpPr>
          <a:xfrm>
            <a:off x="320053" y="605928"/>
            <a:ext cx="323793" cy="339493"/>
            <a:chOff x="5961125" y="1623900"/>
            <a:chExt cx="427450" cy="448175"/>
          </a:xfrm>
        </p:grpSpPr>
        <p:sp>
          <p:nvSpPr>
            <p:cNvPr id="13" name="Google Shape;953;p46">
              <a:extLst>
                <a:ext uri="{FF2B5EF4-FFF2-40B4-BE49-F238E27FC236}">
                  <a16:creationId xmlns:a16="http://schemas.microsoft.com/office/drawing/2014/main" id="{C97ECCBF-D97A-C648-A26E-F78C2CA6178C}"/>
                </a:ext>
              </a:extLst>
            </p:cNvPr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54;p46">
              <a:extLst>
                <a:ext uri="{FF2B5EF4-FFF2-40B4-BE49-F238E27FC236}">
                  <a16:creationId xmlns:a16="http://schemas.microsoft.com/office/drawing/2014/main" id="{64A8E891-B246-294B-8EA7-F6AAA4D9FA5E}"/>
                </a:ext>
              </a:extLst>
            </p:cNvPr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55;p46">
              <a:extLst>
                <a:ext uri="{FF2B5EF4-FFF2-40B4-BE49-F238E27FC236}">
                  <a16:creationId xmlns:a16="http://schemas.microsoft.com/office/drawing/2014/main" id="{8F6D790A-66DF-6C44-9B4C-77C6A2A46605}"/>
                </a:ext>
              </a:extLst>
            </p:cNvPr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56;p46">
              <a:extLst>
                <a:ext uri="{FF2B5EF4-FFF2-40B4-BE49-F238E27FC236}">
                  <a16:creationId xmlns:a16="http://schemas.microsoft.com/office/drawing/2014/main" id="{E591DCEA-8AE1-8F4A-B9F9-D7D75ACAEBD3}"/>
                </a:ext>
              </a:extLst>
            </p:cNvPr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57;p46">
              <a:extLst>
                <a:ext uri="{FF2B5EF4-FFF2-40B4-BE49-F238E27FC236}">
                  <a16:creationId xmlns:a16="http://schemas.microsoft.com/office/drawing/2014/main" id="{11D3A15A-B61B-0240-9D2F-20997B770AE9}"/>
                </a:ext>
              </a:extLst>
            </p:cNvPr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58;p46">
              <a:extLst>
                <a:ext uri="{FF2B5EF4-FFF2-40B4-BE49-F238E27FC236}">
                  <a16:creationId xmlns:a16="http://schemas.microsoft.com/office/drawing/2014/main" id="{63768CAD-052C-2541-8EEE-DA95F5B83A25}"/>
                </a:ext>
              </a:extLst>
            </p:cNvPr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59;p46">
              <a:extLst>
                <a:ext uri="{FF2B5EF4-FFF2-40B4-BE49-F238E27FC236}">
                  <a16:creationId xmlns:a16="http://schemas.microsoft.com/office/drawing/2014/main" id="{E08BC213-FA87-0443-AF7D-72D318D4A28E}"/>
                </a:ext>
              </a:extLst>
            </p:cNvPr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66FBB058-6B59-FA44-BF58-05BB511A4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414417"/>
              </p:ext>
            </p:extLst>
          </p:nvPr>
        </p:nvGraphicFramePr>
        <p:xfrm>
          <a:off x="2096620" y="1818261"/>
          <a:ext cx="4950760" cy="972567"/>
        </p:xfrm>
        <a:graphic>
          <a:graphicData uri="http://schemas.openxmlformats.org/drawingml/2006/table">
            <a:tbl>
              <a:tblPr/>
              <a:tblGrid>
                <a:gridCol w="1065225">
                  <a:extLst>
                    <a:ext uri="{9D8B030D-6E8A-4147-A177-3AD203B41FA5}">
                      <a16:colId xmlns:a16="http://schemas.microsoft.com/office/drawing/2014/main" val="531933685"/>
                    </a:ext>
                  </a:extLst>
                </a:gridCol>
                <a:gridCol w="973920">
                  <a:extLst>
                    <a:ext uri="{9D8B030D-6E8A-4147-A177-3AD203B41FA5}">
                      <a16:colId xmlns:a16="http://schemas.microsoft.com/office/drawing/2014/main" val="1236246648"/>
                    </a:ext>
                  </a:extLst>
                </a:gridCol>
                <a:gridCol w="973920">
                  <a:extLst>
                    <a:ext uri="{9D8B030D-6E8A-4147-A177-3AD203B41FA5}">
                      <a16:colId xmlns:a16="http://schemas.microsoft.com/office/drawing/2014/main" val="171739367"/>
                    </a:ext>
                  </a:extLst>
                </a:gridCol>
                <a:gridCol w="963775">
                  <a:extLst>
                    <a:ext uri="{9D8B030D-6E8A-4147-A177-3AD203B41FA5}">
                      <a16:colId xmlns:a16="http://schemas.microsoft.com/office/drawing/2014/main" val="319470070"/>
                    </a:ext>
                  </a:extLst>
                </a:gridCol>
                <a:gridCol w="973920">
                  <a:extLst>
                    <a:ext uri="{9D8B030D-6E8A-4147-A177-3AD203B41FA5}">
                      <a16:colId xmlns:a16="http://schemas.microsoft.com/office/drawing/2014/main" val="480004580"/>
                    </a:ext>
                  </a:extLst>
                </a:gridCol>
              </a:tblGrid>
              <a:tr h="324189">
                <a:tc>
                  <a:txBody>
                    <a:bodyPr/>
                    <a:lstStyle/>
                    <a:p>
                      <a:pPr marR="0" algn="l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Image</a:t>
                      </a:r>
                      <a:endParaRPr lang="zh-TW" altLang="en-US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 1</a:t>
                      </a:r>
                      <a:endParaRPr lang="zh-TW" altLang="en-US" dirty="0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 2</a:t>
                      </a:r>
                      <a:endParaRPr lang="zh-TW" altLang="en-US" dirty="0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......</a:t>
                      </a:r>
                      <a:endParaRPr lang="zh-TW" altLang="en-US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 121</a:t>
                      </a:r>
                      <a:endParaRPr lang="zh-TW" altLang="en-US" dirty="0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297041"/>
                  </a:ext>
                </a:extLst>
              </a:tr>
              <a:tr h="32418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Image1.jpg</a:t>
                      </a:r>
                      <a:endParaRPr lang="en" dirty="0">
                        <a:effectLst/>
                      </a:endParaRPr>
                    </a:p>
                  </a:txBody>
                  <a:tcPr marL="68580" marR="6858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  <a:endParaRPr lang="zh-TW" altLang="en-US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  <a:endParaRPr lang="zh-TW" altLang="en-US" dirty="0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......</a:t>
                      </a:r>
                      <a:endParaRPr lang="zh-TW" altLang="en-US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9187947"/>
                  </a:ext>
                </a:extLst>
              </a:tr>
              <a:tr h="32418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Image2.jpg</a:t>
                      </a:r>
                      <a:endParaRPr lang="en" dirty="0">
                        <a:effectLst/>
                      </a:endParaRPr>
                    </a:p>
                  </a:txBody>
                  <a:tcPr marL="68580" marR="6858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  <a:endParaRPr lang="zh-TW" altLang="en-US" dirty="0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</a:t>
                      </a:r>
                      <a:endParaRPr lang="zh-TW" altLang="en-US" dirty="0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......</a:t>
                      </a:r>
                      <a:endParaRPr lang="zh-TW" altLang="en-US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zh-TW" altLang="en-US" dirty="0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7104417"/>
                  </a:ext>
                </a:extLst>
              </a:tr>
            </a:tbl>
          </a:graphicData>
        </a:graphic>
      </p:graphicFrame>
      <p:pic>
        <p:nvPicPr>
          <p:cNvPr id="2050" name="Picture 2" descr="一張含有 文字 的圖片&#10;&#10;自動產生的描述">
            <a:extLst>
              <a:ext uri="{FF2B5EF4-FFF2-40B4-BE49-F238E27FC236}">
                <a16:creationId xmlns:a16="http://schemas.microsoft.com/office/drawing/2014/main" id="{7F25D450-B09E-0540-A043-5AEABE8DE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513" y="2937567"/>
            <a:ext cx="4236974" cy="120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altLang="zh-TW" dirty="0"/>
              <a:t>Flow Chart</a:t>
            </a:r>
            <a:endParaRPr dirty="0"/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4" name="Google Shape;886;p46">
            <a:extLst>
              <a:ext uri="{FF2B5EF4-FFF2-40B4-BE49-F238E27FC236}">
                <a16:creationId xmlns:a16="http://schemas.microsoft.com/office/drawing/2014/main" id="{58DE4D6F-E17A-E847-91A6-F46D5C11BB3B}"/>
              </a:ext>
            </a:extLst>
          </p:cNvPr>
          <p:cNvGrpSpPr/>
          <p:nvPr/>
        </p:nvGrpSpPr>
        <p:grpSpPr>
          <a:xfrm>
            <a:off x="328795" y="602709"/>
            <a:ext cx="303511" cy="345931"/>
            <a:chOff x="4630125" y="278900"/>
            <a:chExt cx="400675" cy="456675"/>
          </a:xfrm>
        </p:grpSpPr>
        <p:sp>
          <p:nvSpPr>
            <p:cNvPr id="15" name="Google Shape;887;p46">
              <a:extLst>
                <a:ext uri="{FF2B5EF4-FFF2-40B4-BE49-F238E27FC236}">
                  <a16:creationId xmlns:a16="http://schemas.microsoft.com/office/drawing/2014/main" id="{18EA2167-8861-5941-B421-2DACFDF799E9}"/>
                </a:ext>
              </a:extLst>
            </p:cNvPr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8;p46">
              <a:extLst>
                <a:ext uri="{FF2B5EF4-FFF2-40B4-BE49-F238E27FC236}">
                  <a16:creationId xmlns:a16="http://schemas.microsoft.com/office/drawing/2014/main" id="{0999F261-F697-6944-B453-2B5650CD874C}"/>
                </a:ext>
              </a:extLst>
            </p:cNvPr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89;p46">
              <a:extLst>
                <a:ext uri="{FF2B5EF4-FFF2-40B4-BE49-F238E27FC236}">
                  <a16:creationId xmlns:a16="http://schemas.microsoft.com/office/drawing/2014/main" id="{42D11EC9-85A5-8F44-9322-4B42EAAA7CF5}"/>
                </a:ext>
              </a:extLst>
            </p:cNvPr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90;p46">
              <a:extLst>
                <a:ext uri="{FF2B5EF4-FFF2-40B4-BE49-F238E27FC236}">
                  <a16:creationId xmlns:a16="http://schemas.microsoft.com/office/drawing/2014/main" id="{9889C23E-4D63-0C4B-A9DE-5EB9BCC740DD}"/>
                </a:ext>
              </a:extLst>
            </p:cNvPr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553E37C-E2D6-C246-A474-5908173A617C}"/>
              </a:ext>
            </a:extLst>
          </p:cNvPr>
          <p:cNvSpPr txBox="1"/>
          <p:nvPr/>
        </p:nvSpPr>
        <p:spPr>
          <a:xfrm>
            <a:off x="9168493" y="453117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FE7F1CF-A813-364F-863D-680C96DF3B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72"/>
          <a:stretch/>
        </p:blipFill>
        <p:spPr>
          <a:xfrm>
            <a:off x="8092" y="1663002"/>
            <a:ext cx="9144000" cy="277819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833B201-26B5-D04A-81CA-CE3EAAB9E3B5}"/>
              </a:ext>
            </a:extLst>
          </p:cNvPr>
          <p:cNvSpPr/>
          <p:nvPr/>
        </p:nvSpPr>
        <p:spPr>
          <a:xfrm>
            <a:off x="3459241" y="1541293"/>
            <a:ext cx="3594538" cy="945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D723F78-00BF-F643-865E-D481B7D88758}"/>
              </a:ext>
            </a:extLst>
          </p:cNvPr>
          <p:cNvSpPr/>
          <p:nvPr/>
        </p:nvSpPr>
        <p:spPr>
          <a:xfrm>
            <a:off x="7537529" y="3148640"/>
            <a:ext cx="1632575" cy="851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20809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altLang="zh-TW" sz="3600" dirty="0">
                <a:solidFill>
                  <a:schemeClr val="accent5"/>
                </a:solidFill>
              </a:rPr>
              <a:t>Data Preprocessing and Splitting</a:t>
            </a:r>
            <a:endParaRPr sz="3600" dirty="0">
              <a:solidFill>
                <a:schemeClr val="accent5"/>
              </a:solidFill>
            </a:endParaRP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163432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8"/>
          <p:cNvSpPr txBox="1">
            <a:spLocks noGrp="1"/>
          </p:cNvSpPr>
          <p:nvPr>
            <p:ph type="body" idx="1"/>
          </p:nvPr>
        </p:nvSpPr>
        <p:spPr>
          <a:xfrm>
            <a:off x="382574" y="1537987"/>
            <a:ext cx="8223544" cy="32129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-US" dirty="0"/>
              <a:t>The datasets is monochromic image -&gt; change 1 layer to 3 layer</a:t>
            </a:r>
          </a:p>
          <a:p>
            <a:pPr marL="342900" indent="-342900"/>
            <a:r>
              <a:rPr lang="en-US" dirty="0"/>
              <a:t>Enhance the edges with `</a:t>
            </a:r>
            <a:r>
              <a:rPr lang="en-US" dirty="0" err="1"/>
              <a:t>ImageFilter.EDGE_ENHANCE_MORE</a:t>
            </a:r>
            <a:r>
              <a:rPr lang="en-US" dirty="0"/>
              <a:t>` in PIL package</a:t>
            </a:r>
          </a:p>
          <a:p>
            <a:pPr marL="342900" indent="-342900"/>
            <a:r>
              <a:rPr lang="en-US" dirty="0"/>
              <a:t>Resize to (256,256)</a:t>
            </a:r>
          </a:p>
          <a:p>
            <a:pPr marL="342900" indent="-342900"/>
            <a:endParaRPr lang="en-US" dirty="0"/>
          </a:p>
          <a:p>
            <a:pPr marL="342900" indent="-342900"/>
            <a:r>
              <a:rPr lang="en-US" dirty="0"/>
              <a:t>Split Training set (n=24322) and</a:t>
            </a:r>
          </a:p>
          <a:p>
            <a:pPr marL="0" indent="0">
              <a:buNone/>
            </a:pPr>
            <a:r>
              <a:rPr lang="en-US" dirty="0"/>
              <a:t>      Val set(n = 6014) with 80/20 principal,</a:t>
            </a:r>
          </a:p>
          <a:p>
            <a:pPr marL="0" indent="0">
              <a:buNone/>
            </a:pPr>
            <a:r>
              <a:rPr lang="en-US" dirty="0"/>
              <a:t>      Test set(n=130400)</a:t>
            </a:r>
          </a:p>
        </p:txBody>
      </p:sp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Preprocessing and Splitting</a:t>
            </a:r>
            <a:endParaRPr dirty="0"/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FE0DBB-6919-3245-9898-1957F6D65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74" y="2532304"/>
            <a:ext cx="1729984" cy="172998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CA0DF2-D8DA-1C44-84BD-A7A3495F6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760" y="2532304"/>
            <a:ext cx="1729984" cy="172998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99320E3D-C08A-0747-8359-0349A36079F5}"/>
              </a:ext>
            </a:extLst>
          </p:cNvPr>
          <p:cNvSpPr txBox="1"/>
          <p:nvPr/>
        </p:nvSpPr>
        <p:spPr>
          <a:xfrm>
            <a:off x="5070172" y="4293005"/>
            <a:ext cx="998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Before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A806BD4-8270-D94B-A700-95D5CD3EC413}"/>
              </a:ext>
            </a:extLst>
          </p:cNvPr>
          <p:cNvSpPr txBox="1"/>
          <p:nvPr/>
        </p:nvSpPr>
        <p:spPr>
          <a:xfrm>
            <a:off x="7003570" y="4293005"/>
            <a:ext cx="998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After</a:t>
            </a:r>
            <a:endParaRPr kumimoji="1" lang="zh-TW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502922" cy="20809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spcBef>
                <a:spcPts val="1000"/>
              </a:spcBef>
            </a:pPr>
            <a:r>
              <a:rPr lang="en" altLang="zh-TW" sz="3600" dirty="0">
                <a:solidFill>
                  <a:schemeClr val="accent5"/>
                </a:solidFill>
              </a:rPr>
              <a:t>Models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lang="en" altLang="zh-TW" sz="12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008815473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E0E4E9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1573</TotalTime>
  <Words>920</Words>
  <Application>Microsoft Macintosh PowerPoint</Application>
  <PresentationFormat>如螢幕大小 (16:9)</PresentationFormat>
  <Paragraphs>196</Paragraphs>
  <Slides>20</Slides>
  <Notes>19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7" baseType="lpstr">
      <vt:lpstr>Roboto</vt:lpstr>
      <vt:lpstr>Roboto Condensed Light</vt:lpstr>
      <vt:lpstr>Arvo</vt:lpstr>
      <vt:lpstr>Calibri</vt:lpstr>
      <vt:lpstr>Arial</vt:lpstr>
      <vt:lpstr>Roboto Condensed</vt:lpstr>
      <vt:lpstr>Salerio template</vt:lpstr>
      <vt:lpstr>Plankton Image Recognition  Group 11 M102040016李翊瑄    M102040010許育禎</vt:lpstr>
      <vt:lpstr>Content</vt:lpstr>
      <vt:lpstr>Introduction </vt:lpstr>
      <vt:lpstr>Introduction -- Kaggle Competition</vt:lpstr>
      <vt:lpstr>Evaluation</vt:lpstr>
      <vt:lpstr>Flow Chart</vt:lpstr>
      <vt:lpstr>Data Preprocessing and Splitting</vt:lpstr>
      <vt:lpstr>Data Preprocessing and Splitting</vt:lpstr>
      <vt:lpstr>Models</vt:lpstr>
      <vt:lpstr>Model</vt:lpstr>
      <vt:lpstr>PowerPoint 簡報</vt:lpstr>
      <vt:lpstr>Big Model -&gt; Small Model</vt:lpstr>
      <vt:lpstr>Big Model -&gt; Small Model -- Flow Chart</vt:lpstr>
      <vt:lpstr>Big Model -&gt; Small Model</vt:lpstr>
      <vt:lpstr>Comparison </vt:lpstr>
      <vt:lpstr>New Findings in Small Model Training</vt:lpstr>
      <vt:lpstr>Insight and  Future Work</vt:lpstr>
      <vt:lpstr>Insight and Future Work</vt:lpstr>
      <vt:lpstr>PowerPoint 簡報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yisyuanwk@gmail.com</cp:lastModifiedBy>
  <cp:revision>41</cp:revision>
  <dcterms:modified xsi:type="dcterms:W3CDTF">2022-01-12T02:33:17Z</dcterms:modified>
</cp:coreProperties>
</file>